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9" r:id="rId2"/>
    <p:sldId id="256" r:id="rId3"/>
    <p:sldId id="261" r:id="rId4"/>
    <p:sldId id="260" r:id="rId5"/>
    <p:sldId id="257" r:id="rId6"/>
    <p:sldId id="262" r:id="rId7"/>
    <p:sldId id="258" r:id="rId8"/>
    <p:sldId id="263" r:id="rId9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97" userDrawn="1">
          <p15:clr>
            <a:srgbClr val="A4A3A4"/>
          </p15:clr>
        </p15:guide>
        <p15:guide id="2" pos="114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4AE4"/>
    <a:srgbClr val="B14AE3"/>
    <a:srgbClr val="C87BEB"/>
    <a:srgbClr val="EBCAFC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33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523" y="24"/>
      </p:cViewPr>
      <p:guideLst>
        <p:guide orient="horz" pos="4297"/>
        <p:guide pos="114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14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26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0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68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03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0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8.svg"/><Relationship Id="rId5" Type="http://schemas.openxmlformats.org/officeDocument/2006/relationships/image" Target="../media/image19.png"/><Relationship Id="rId15" Type="http://schemas.openxmlformats.org/officeDocument/2006/relationships/image" Target="../media/image32.sv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6.svg"/><Relationship Id="rId1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35.png"/><Relationship Id="rId17" Type="http://schemas.openxmlformats.org/officeDocument/2006/relationships/image" Target="../media/image3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8.svg"/><Relationship Id="rId5" Type="http://schemas.openxmlformats.org/officeDocument/2006/relationships/image" Target="../media/image19.png"/><Relationship Id="rId15" Type="http://schemas.openxmlformats.org/officeDocument/2006/relationships/image" Target="../media/image37.sv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sv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5.sv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5ECA664-3937-AE25-657D-84D15D78CA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87" y="0"/>
            <a:ext cx="24385588" cy="13716893"/>
          </a:xfrm>
          <a:prstGeom prst="rect">
            <a:avLst/>
          </a:prstGeom>
        </p:spPr>
      </p:pic>
      <p:sp>
        <p:nvSpPr>
          <p:cNvPr id="2" name="Text 6">
            <a:extLst>
              <a:ext uri="{FF2B5EF4-FFF2-40B4-BE49-F238E27FC236}">
                <a16:creationId xmlns:a16="http://schemas.microsoft.com/office/drawing/2014/main" id="{E69225C3-60B8-1988-2FDC-1DCFDDE22742}"/>
              </a:ext>
            </a:extLst>
          </p:cNvPr>
          <p:cNvSpPr/>
          <p:nvPr/>
        </p:nvSpPr>
        <p:spPr>
          <a:xfrm>
            <a:off x="1329054" y="4275942"/>
            <a:ext cx="11119256" cy="4558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0"/>
              </a:lnSpc>
            </a:pPr>
            <a:r>
              <a:rPr lang="ru-RU" sz="82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cs typeface="SB Sans Display Semibold" pitchFamily="34" charset="-120"/>
              </a:rPr>
              <a:t>Образовательный</a:t>
            </a:r>
            <a:endParaRPr lang="en-US" sz="8200" dirty="0">
              <a:solidFill>
                <a:srgbClr val="FFFFFF">
                  <a:alpha val="100000"/>
                </a:srgbClr>
              </a:solidFill>
              <a:latin typeface="SB Sans Display Semibold" pitchFamily="34" charset="0"/>
              <a:cs typeface="SB Sans Display Semibold" pitchFamily="34" charset="-120"/>
            </a:endParaRPr>
          </a:p>
          <a:p>
            <a:pPr>
              <a:lnSpc>
                <a:spcPts val="9000"/>
              </a:lnSpc>
            </a:pPr>
            <a:r>
              <a:rPr lang="ru-RU" sz="82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cs typeface="SB Sans Display Semibold" pitchFamily="34" charset="-120"/>
              </a:rPr>
              <a:t>кредит </a:t>
            </a:r>
            <a:r>
              <a:rPr lang="ru-RU" sz="8200" dirty="0" err="1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cs typeface="SB Sans Display Semibold" pitchFamily="34" charset="-120"/>
              </a:rPr>
              <a:t>СберБанка</a:t>
            </a:r>
            <a:endParaRPr lang="en-US" sz="8200" dirty="0">
              <a:solidFill>
                <a:srgbClr val="FFFFFF">
                  <a:alpha val="100000"/>
                </a:srgbClr>
              </a:solidFill>
              <a:latin typeface="SB Sans Display Semibold" pitchFamily="34" charset="0"/>
              <a:cs typeface="SB Sans Display Semibold" pitchFamily="34" charset="-120"/>
            </a:endParaRPr>
          </a:p>
          <a:p>
            <a:pPr>
              <a:lnSpc>
                <a:spcPts val="9000"/>
              </a:lnSpc>
            </a:pPr>
            <a:r>
              <a:rPr lang="ru-RU" sz="82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cs typeface="SB Sans Display Semibold" pitchFamily="34" charset="-120"/>
              </a:rPr>
              <a:t>с государственной</a:t>
            </a:r>
            <a:endParaRPr lang="en-US" sz="8200" dirty="0">
              <a:solidFill>
                <a:srgbClr val="FFFFFF">
                  <a:alpha val="100000"/>
                </a:srgbClr>
              </a:solidFill>
              <a:latin typeface="SB Sans Display Semibold" pitchFamily="34" charset="0"/>
              <a:cs typeface="SB Sans Display Semibold" pitchFamily="34" charset="-120"/>
            </a:endParaRPr>
          </a:p>
          <a:p>
            <a:pPr>
              <a:lnSpc>
                <a:spcPts val="9000"/>
              </a:lnSpc>
            </a:pPr>
            <a:r>
              <a:rPr lang="ru-RU" sz="82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cs typeface="SB Sans Display Semibold" pitchFamily="34" charset="-120"/>
              </a:rPr>
              <a:t>поддержкой</a:t>
            </a:r>
            <a:endParaRPr lang="en-US" sz="8200" dirty="0">
              <a:solidFill>
                <a:srgbClr val="FFFFFF">
                  <a:alpha val="100000"/>
                </a:srgbClr>
              </a:solidFill>
              <a:latin typeface="SB Sans Display Semibold" pitchFamily="34" charset="0"/>
              <a:cs typeface="SB Sans Display Semibold" pitchFamily="34" charset="-12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ECA3DB-ADE9-F75A-5F5A-9A16A99616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311"/>
          <a:stretch/>
        </p:blipFill>
        <p:spPr>
          <a:xfrm>
            <a:off x="9838966" y="177801"/>
            <a:ext cx="14489464" cy="13538200"/>
          </a:xfrm>
          <a:prstGeom prst="rect">
            <a:avLst/>
          </a:prstGeom>
        </p:spPr>
      </p:pic>
      <p:pic>
        <p:nvPicPr>
          <p:cNvPr id="12" name="Image 17" descr=" ">
            <a:extLst>
              <a:ext uri="{FF2B5EF4-FFF2-40B4-BE49-F238E27FC236}">
                <a16:creationId xmlns:a16="http://schemas.microsoft.com/office/drawing/2014/main" id="{262F20FD-66A6-063D-E920-5A44A92EB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4425" y="849085"/>
            <a:ext cx="8891111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14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F6F083A-60CC-3FE3-852A-0A078240C1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5588" cy="137168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2271DB-0586-1F60-AAF5-12E09D2C6F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5684436" y="3510979"/>
            <a:ext cx="10524951" cy="10777414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952619" y="2324100"/>
            <a:ext cx="11892920" cy="1579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2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Инвестируй в будущее</a:t>
            </a:r>
            <a:endParaRPr lang="en-US" sz="8200" dirty="0"/>
          </a:p>
        </p:txBody>
      </p:sp>
      <p:pic>
        <p:nvPicPr>
          <p:cNvPr id="27" name="Image 14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111" y="1041400"/>
            <a:ext cx="4445556" cy="736600"/>
          </a:xfrm>
          <a:prstGeom prst="rect">
            <a:avLst/>
          </a:prstGeom>
        </p:spPr>
      </p:pic>
      <p:pic>
        <p:nvPicPr>
          <p:cNvPr id="21" name="Image 1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42971" y="7202745"/>
            <a:ext cx="5347368" cy="4467450"/>
          </a:xfrm>
          <a:prstGeom prst="rect">
            <a:avLst/>
          </a:prstGeom>
        </p:spPr>
      </p:pic>
      <p:sp>
        <p:nvSpPr>
          <p:cNvPr id="23" name="Text 8"/>
          <p:cNvSpPr/>
          <p:nvPr/>
        </p:nvSpPr>
        <p:spPr>
          <a:xfrm>
            <a:off x="6761327" y="6021253"/>
            <a:ext cx="5440513" cy="1208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С досрочным</a:t>
            </a:r>
            <a:b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</a:br>
            <a: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погашением</a:t>
            </a:r>
            <a:endParaRPr lang="en-US" sz="3600" dirty="0"/>
          </a:p>
        </p:txBody>
      </p:sp>
      <p:sp>
        <p:nvSpPr>
          <p:cNvPr id="40" name="Shape 13"/>
          <p:cNvSpPr/>
          <p:nvPr/>
        </p:nvSpPr>
        <p:spPr>
          <a:xfrm>
            <a:off x="15829961" y="2183859"/>
            <a:ext cx="758852" cy="758757"/>
          </a:xfrm>
          <a:prstGeom prst="rect">
            <a:avLst/>
          </a:prstGeom>
          <a:noFill/>
          <a:ln/>
        </p:spPr>
        <p:txBody>
          <a:bodyPr/>
          <a:lstStyle/>
          <a:p>
            <a:endParaRPr lang="ru-RU"/>
          </a:p>
        </p:txBody>
      </p:sp>
      <p:pic>
        <p:nvPicPr>
          <p:cNvPr id="8" name="Image 5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6894" y="7202745"/>
            <a:ext cx="5347368" cy="4467450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1564967" y="7731687"/>
            <a:ext cx="4877410" cy="309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>
              <a:spcBef>
                <a:spcPts val="1000"/>
              </a:spcBef>
              <a:spcAft>
                <a:spcPts val="1000"/>
              </a:spcAft>
              <a:buClr>
                <a:srgbClr val="CF4EE6"/>
              </a:buClr>
              <a:buFont typeface="Arial" panose="020B0604020202020204" pitchFamily="34" charset="0"/>
              <a:buChar char="•"/>
            </a:pPr>
            <a: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Вы платите </a:t>
            </a:r>
            <a:r>
              <a:rPr lang="ru-RU" sz="2700" dirty="0">
                <a:solidFill>
                  <a:srgbClr val="D54AE4"/>
                </a:solidFill>
                <a:latin typeface="SB Sans Display Regular" pitchFamily="34" charset="0"/>
                <a:cs typeface="SB Sans Display Regular" pitchFamily="34" charset="-120"/>
              </a:rPr>
              <a:t>3%</a:t>
            </a:r>
            <a: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 на протяжении всего срока кредита, остальное оплачивает </a:t>
            </a:r>
            <a:r>
              <a:rPr lang="ru-RU" sz="2700" b="1" dirty="0">
                <a:solidFill>
                  <a:srgbClr val="D54AE4"/>
                </a:solidFill>
                <a:latin typeface="SB Sans Display Regular" pitchFamily="34" charset="0"/>
                <a:cs typeface="SB Sans Display Regular" pitchFamily="34" charset="-120"/>
              </a:rPr>
              <a:t>государство</a:t>
            </a:r>
            <a: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.</a:t>
            </a:r>
            <a:endParaRPr lang="ru-RU" sz="2700" dirty="0">
              <a:solidFill>
                <a:srgbClr val="D54BE4">
                  <a:alpha val="100000"/>
                </a:srgbClr>
              </a:solidFill>
              <a:latin typeface="SB Sans Display Regular" pitchFamily="34" charset="0"/>
              <a:cs typeface="SB Sans Display Regular" pitchFamily="34" charset="-120"/>
            </a:endParaRP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Clr>
                <a:srgbClr val="CF4EE6"/>
              </a:buClr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Диапазон</a:t>
            </a:r>
            <a:r>
              <a:rPr lang="en-US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 ПСК</a:t>
            </a:r>
            <a:b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</a:br>
            <a:r>
              <a:rPr lang="en-US" sz="2700" dirty="0" err="1">
                <a:solidFill>
                  <a:srgbClr val="D54BE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от</a:t>
            </a:r>
            <a:r>
              <a:rPr lang="en-US" sz="2700" dirty="0">
                <a:solidFill>
                  <a:srgbClr val="D54BE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 2,3</a:t>
            </a:r>
            <a:r>
              <a:rPr lang="ru-RU" sz="2700" dirty="0">
                <a:solidFill>
                  <a:srgbClr val="D54BE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00</a:t>
            </a:r>
            <a:r>
              <a:rPr lang="en-US" sz="2700" dirty="0">
                <a:solidFill>
                  <a:srgbClr val="D54BE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 </a:t>
            </a:r>
            <a:r>
              <a:rPr lang="en-US" sz="2700" dirty="0" err="1">
                <a:solidFill>
                  <a:srgbClr val="D54BE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до</a:t>
            </a:r>
            <a:r>
              <a:rPr lang="en-US" sz="2700" dirty="0">
                <a:solidFill>
                  <a:srgbClr val="D54BE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 3,3</a:t>
            </a:r>
            <a:r>
              <a:rPr lang="ru-RU" sz="2700" dirty="0">
                <a:solidFill>
                  <a:srgbClr val="D54BE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00</a:t>
            </a:r>
            <a:r>
              <a:rPr lang="en-US" sz="2700" dirty="0">
                <a:solidFill>
                  <a:srgbClr val="D54BE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%</a:t>
            </a:r>
          </a:p>
        </p:txBody>
      </p:sp>
      <p:sp>
        <p:nvSpPr>
          <p:cNvPr id="10" name="Text 2"/>
          <p:cNvSpPr/>
          <p:nvPr/>
        </p:nvSpPr>
        <p:spPr>
          <a:xfrm>
            <a:off x="1133104" y="6021253"/>
            <a:ext cx="5440513" cy="1105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Со л</a:t>
            </a:r>
            <a:r>
              <a:rPr lang="en-US" sz="3600" dirty="0" err="1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ьготн</a:t>
            </a:r>
            <a: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ой</a:t>
            </a:r>
            <a:r>
              <a:rPr lang="en-US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 </a:t>
            </a:r>
            <a:b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</a:br>
            <a:r>
              <a:rPr lang="en-US" sz="3600" dirty="0" err="1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ставк</a:t>
            </a:r>
            <a: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ой</a:t>
            </a:r>
            <a:endParaRPr lang="en-US" sz="3600" dirty="0"/>
          </a:p>
        </p:txBody>
      </p:sp>
      <p:pic>
        <p:nvPicPr>
          <p:cNvPr id="11" name="Image 6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29048" y="7202745"/>
            <a:ext cx="5347368" cy="446745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2414941" y="6021253"/>
            <a:ext cx="5700185" cy="1105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На любой </a:t>
            </a:r>
            <a:b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</a:br>
            <a: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период обучения</a:t>
            </a:r>
            <a:endParaRPr lang="en-US" sz="3600" dirty="0"/>
          </a:p>
        </p:txBody>
      </p:sp>
      <p:sp>
        <p:nvSpPr>
          <p:cNvPr id="47" name="Text 5">
            <a:extLst>
              <a:ext uri="{FF2B5EF4-FFF2-40B4-BE49-F238E27FC236}">
                <a16:creationId xmlns:a16="http://schemas.microsoft.com/office/drawing/2014/main" id="{4AAC8A1C-E89A-8686-B0CD-A7F96C5ADEF8}"/>
              </a:ext>
            </a:extLst>
          </p:cNvPr>
          <p:cNvSpPr/>
          <p:nvPr/>
        </p:nvSpPr>
        <p:spPr>
          <a:xfrm>
            <a:off x="12923014" y="7731686"/>
            <a:ext cx="4877410" cy="356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1000"/>
              </a:spcBef>
              <a:spcAft>
                <a:spcPts val="1000"/>
              </a:spcAft>
              <a:buClr>
                <a:srgbClr val="CF4EE6"/>
              </a:buClr>
            </a:pPr>
            <a:r>
              <a:rPr lang="en-US" sz="2700" dirty="0" err="1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Один</a:t>
            </a:r>
            <a:r>
              <a:rPr lang="en-US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 </a:t>
            </a:r>
            <a:r>
              <a:rPr lang="en-US" sz="2700" dirty="0" err="1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семес</a:t>
            </a:r>
            <a:r>
              <a:rPr lang="ru-RU" sz="2700" dirty="0" err="1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тр</a:t>
            </a:r>
            <a: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, </a:t>
            </a:r>
            <a:r>
              <a:rPr lang="en-US" sz="2700" dirty="0" err="1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год</a:t>
            </a:r>
            <a:r>
              <a:rPr lang="en-US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 </a:t>
            </a:r>
            <a:b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</a:br>
            <a: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или </a:t>
            </a:r>
            <a:r>
              <a:rPr lang="en-US" sz="2700" dirty="0" err="1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всё</a:t>
            </a:r>
            <a:r>
              <a:rPr lang="en-US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 обучение</a:t>
            </a:r>
            <a:endParaRPr lang="en-US" sz="2700" dirty="0"/>
          </a:p>
        </p:txBody>
      </p:sp>
      <p:pic>
        <p:nvPicPr>
          <p:cNvPr id="24" name="Image 1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362683" y="7212495"/>
            <a:ext cx="5347368" cy="4457700"/>
          </a:xfrm>
          <a:prstGeom prst="rect">
            <a:avLst/>
          </a:prstGeom>
        </p:spPr>
      </p:pic>
      <p:sp>
        <p:nvSpPr>
          <p:cNvPr id="26" name="Text 10"/>
          <p:cNvSpPr/>
          <p:nvPr/>
        </p:nvSpPr>
        <p:spPr>
          <a:xfrm>
            <a:off x="18362683" y="6031003"/>
            <a:ext cx="5440513" cy="1095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С простым </a:t>
            </a:r>
            <a:b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</a:br>
            <a:r>
              <a:rPr lang="ru-RU" sz="36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изменением условий</a:t>
            </a:r>
            <a:endParaRPr lang="en-US" sz="3600" dirty="0"/>
          </a:p>
        </p:txBody>
      </p:sp>
      <p:sp>
        <p:nvSpPr>
          <p:cNvPr id="48" name="Text 10">
            <a:extLst>
              <a:ext uri="{FF2B5EF4-FFF2-40B4-BE49-F238E27FC236}">
                <a16:creationId xmlns:a16="http://schemas.microsoft.com/office/drawing/2014/main" id="{12EF933C-EBD6-3377-0250-27C2357A7DFA}"/>
              </a:ext>
            </a:extLst>
          </p:cNvPr>
          <p:cNvSpPr/>
          <p:nvPr/>
        </p:nvSpPr>
        <p:spPr>
          <a:xfrm>
            <a:off x="18623199" y="7731686"/>
            <a:ext cx="4877410" cy="356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>
              <a:spcBef>
                <a:spcPts val="1000"/>
              </a:spcBef>
              <a:spcAft>
                <a:spcPts val="1000"/>
              </a:spcAft>
              <a:buClr>
                <a:srgbClr val="CF4EE6"/>
              </a:buClr>
              <a:buFont typeface="Arial" panose="020B0604020202020204" pitchFamily="34" charset="0"/>
              <a:buChar char="•"/>
            </a:pPr>
            <a: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Академический отпуск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Clr>
                <a:srgbClr val="CF4EE6"/>
              </a:buClr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П</a:t>
            </a:r>
            <a:r>
              <a:rPr lang="ru-RU" sz="2700" dirty="0" err="1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ереход</a:t>
            </a:r>
            <a:r>
              <a:rPr lang="en-US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 </a:t>
            </a:r>
            <a:r>
              <a:rPr lang="en-US" sz="2700" dirty="0" err="1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в</a:t>
            </a:r>
            <a:r>
              <a:rPr lang="en-US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 </a:t>
            </a:r>
            <a:r>
              <a:rPr lang="en-US" sz="2700" dirty="0" err="1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другой</a:t>
            </a:r>
            <a:r>
              <a:rPr lang="en-US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 ВУЗ</a:t>
            </a:r>
            <a:endParaRPr lang="ru-RU" sz="2700" dirty="0">
              <a:solidFill>
                <a:srgbClr val="223944">
                  <a:alpha val="100000"/>
                </a:srgbClr>
              </a:solidFill>
              <a:latin typeface="SB Sans Display Regular" pitchFamily="34" charset="0"/>
              <a:cs typeface="SB Sans Display Regular" pitchFamily="34" charset="-120"/>
            </a:endParaRP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Clr>
                <a:srgbClr val="CF4EE6"/>
              </a:buClr>
              <a:buFont typeface="Arial" panose="020B0604020202020204" pitchFamily="34" charset="0"/>
              <a:buChar char="•"/>
            </a:pPr>
            <a: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Смена специальности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Clr>
                <a:srgbClr val="CF4EE6"/>
              </a:buClr>
              <a:buFont typeface="Arial" panose="020B0604020202020204" pitchFamily="34" charset="0"/>
              <a:buChar char="•"/>
            </a:pPr>
            <a: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Переход на бюджет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Clr>
                <a:srgbClr val="CF4EE6"/>
              </a:buClr>
              <a:buFont typeface="Arial" panose="020B0604020202020204" pitchFamily="34" charset="0"/>
              <a:buChar char="•"/>
            </a:pPr>
            <a: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Увеличение стоимости обучения</a:t>
            </a:r>
            <a:endParaRPr lang="en-US" sz="2700" dirty="0">
              <a:solidFill>
                <a:srgbClr val="223944">
                  <a:alpha val="100000"/>
                </a:srgbClr>
              </a:solidFill>
              <a:latin typeface="SB Sans Display Regular" pitchFamily="34" charset="0"/>
              <a:cs typeface="SB Sans Display Regular" pitchFamily="34" charset="-12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E60D556-7FA2-3E0B-1292-57BC4E8754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0889" y="3827565"/>
            <a:ext cx="2540000" cy="27305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C8BFD70-48B5-8A92-173D-D3DE0585C0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92053" y="3833915"/>
            <a:ext cx="2717800" cy="27178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90107B1-7BA9-B0F7-9CC2-EDB1AD2BD7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00424" y="3843665"/>
            <a:ext cx="3056871" cy="2714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EC0D57-9711-1BB8-3BFB-E7E6A6A5142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B14AE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894" y="3439142"/>
            <a:ext cx="2658311" cy="2658311"/>
          </a:xfrm>
          <a:prstGeom prst="rect">
            <a:avLst/>
          </a:prstGeom>
        </p:spPr>
      </p:pic>
      <p:sp>
        <p:nvSpPr>
          <p:cNvPr id="14" name="Text 1">
            <a:extLst>
              <a:ext uri="{FF2B5EF4-FFF2-40B4-BE49-F238E27FC236}">
                <a16:creationId xmlns:a16="http://schemas.microsoft.com/office/drawing/2014/main" id="{BEE01A51-77F3-5AA2-1297-9C83451B28E8}"/>
              </a:ext>
            </a:extLst>
          </p:cNvPr>
          <p:cNvSpPr/>
          <p:nvPr/>
        </p:nvSpPr>
        <p:spPr>
          <a:xfrm>
            <a:off x="7128247" y="7731687"/>
            <a:ext cx="4877410" cy="309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Bef>
                <a:spcPts val="1000"/>
              </a:spcBef>
              <a:spcAft>
                <a:spcPts val="1000"/>
              </a:spcAft>
              <a:buClr>
                <a:srgbClr val="CF4EE6"/>
              </a:buClr>
            </a:pPr>
            <a: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  <a:t>При желании можно вернуть кредит раньше срока</a:t>
            </a:r>
            <a:b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cs typeface="SB Sans Display Regular" pitchFamily="34" charset="-120"/>
              </a:rPr>
            </a:br>
            <a:r>
              <a:rPr lang="ru-RU" sz="2700" dirty="0">
                <a:solidFill>
                  <a:srgbClr val="D54AE4"/>
                </a:solidFill>
                <a:latin typeface="SB Sans Display Regular" pitchFamily="34" charset="0"/>
                <a:cs typeface="SB Sans Display Regular" pitchFamily="34" charset="-120"/>
              </a:rPr>
              <a:t>без комиссии</a:t>
            </a:r>
            <a:endParaRPr lang="en-US" sz="2700" dirty="0">
              <a:solidFill>
                <a:srgbClr val="D54AE4"/>
              </a:solidFill>
              <a:latin typeface="SB Sans Display Regular" pitchFamily="34" charset="0"/>
              <a:cs typeface="SB Sans Display Regular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B314EE-08DE-5747-231C-DCCB6B2DE797}"/>
              </a:ext>
            </a:extLst>
          </p:cNvPr>
          <p:cNvSpPr txBox="1"/>
          <p:nvPr/>
        </p:nvSpPr>
        <p:spPr>
          <a:xfrm>
            <a:off x="1056894" y="11982532"/>
            <a:ext cx="231025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58800">
              <a:spcBef>
                <a:spcPts val="125"/>
              </a:spcBef>
            </a:pPr>
            <a:r>
              <a:rPr lang="ru-RU" sz="40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Учись в любом аккредитованном российском вузе или колледже по основным образовательным программам</a:t>
            </a:r>
            <a:endParaRPr lang="ru-RU" sz="2100" b="1" dirty="0">
              <a:solidFill>
                <a:schemeClr val="tx1">
                  <a:lumMod val="50000"/>
                  <a:lumOff val="50000"/>
                </a:scheme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0">
            <a:extLst>
              <a:ext uri="{FF2B5EF4-FFF2-40B4-BE49-F238E27FC236}">
                <a16:creationId xmlns:a16="http://schemas.microsoft.com/office/drawing/2014/main" id="{A3DBDF7C-47E0-112E-0132-281F9F3571DB}"/>
              </a:ext>
            </a:extLst>
          </p:cNvPr>
          <p:cNvSpPr/>
          <p:nvPr/>
        </p:nvSpPr>
        <p:spPr>
          <a:xfrm>
            <a:off x="952619" y="2324100"/>
            <a:ext cx="14674567" cy="1579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82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cs typeface="SB Sans Display Semibold" pitchFamily="34" charset="-120"/>
              </a:rPr>
              <a:t>Срок и условия погашения</a:t>
            </a:r>
            <a:endParaRPr lang="en-US" sz="8200" dirty="0"/>
          </a:p>
        </p:txBody>
      </p:sp>
      <p:pic>
        <p:nvPicPr>
          <p:cNvPr id="115" name="Image 5" descr=" ">
            <a:extLst>
              <a:ext uri="{FF2B5EF4-FFF2-40B4-BE49-F238E27FC236}">
                <a16:creationId xmlns:a16="http://schemas.microsoft.com/office/drawing/2014/main" id="{54814069-4937-CB6B-3ED3-ADDF3E24C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111" y="1041400"/>
            <a:ext cx="4445556" cy="736600"/>
          </a:xfrm>
          <a:prstGeom prst="rect">
            <a:avLst/>
          </a:prstGeom>
        </p:spPr>
      </p:pic>
      <p:sp>
        <p:nvSpPr>
          <p:cNvPr id="37" name="object 35">
            <a:extLst>
              <a:ext uri="{FF2B5EF4-FFF2-40B4-BE49-F238E27FC236}">
                <a16:creationId xmlns:a16="http://schemas.microsoft.com/office/drawing/2014/main" id="{0E427D23-1FCD-80A2-B0CE-8C93D1753765}"/>
              </a:ext>
            </a:extLst>
          </p:cNvPr>
          <p:cNvSpPr txBox="1"/>
          <p:nvPr/>
        </p:nvSpPr>
        <p:spPr>
          <a:xfrm>
            <a:off x="952619" y="4339345"/>
            <a:ext cx="10693949" cy="43588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lvl="0">
              <a:lnSpc>
                <a:spcPct val="100800"/>
              </a:lnSpc>
              <a:spcBef>
                <a:spcPts val="95"/>
              </a:spcBef>
              <a:defRPr/>
            </a:pPr>
            <a:r>
              <a:rPr lang="ru-RU" sz="2800" dirty="0">
                <a:latin typeface="SB Sans Text" panose="020B0503040504020204" pitchFamily="34" charset="-52"/>
                <a:cs typeface="SB Sans Text" panose="020B0503040504020204" pitchFamily="34" charset="-52"/>
              </a:rPr>
              <a:t>Срок обучения + 9 месяцев —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rPr>
              <a:t>платите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D54AE4"/>
                </a:solidFill>
                <a:effectLst/>
                <a:uLnTx/>
                <a:uFillTx/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rPr>
              <a:t>только проценты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rPr>
              <a:t>:</a:t>
            </a:r>
          </a:p>
        </p:txBody>
      </p:sp>
      <p:sp>
        <p:nvSpPr>
          <p:cNvPr id="38" name="object 35">
            <a:extLst>
              <a:ext uri="{FF2B5EF4-FFF2-40B4-BE49-F238E27FC236}">
                <a16:creationId xmlns:a16="http://schemas.microsoft.com/office/drawing/2014/main" id="{C592C271-DB55-87AE-E667-C979EBDD8F08}"/>
              </a:ext>
            </a:extLst>
          </p:cNvPr>
          <p:cNvSpPr txBox="1"/>
          <p:nvPr/>
        </p:nvSpPr>
        <p:spPr>
          <a:xfrm>
            <a:off x="952620" y="3736635"/>
            <a:ext cx="4057203" cy="57002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36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Льготный период</a:t>
            </a:r>
            <a:endParaRPr lang="ru-RU" sz="2800" dirty="0">
              <a:latin typeface="SB Sans Text" panose="020B0503040504020204" pitchFamily="34" charset="-52"/>
              <a:cs typeface="SB Sans Text" panose="020B0503040504020204" pitchFamily="34" charset="-52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E6B4FF5C-F2E0-1258-904B-9C63AB7C37FA}"/>
              </a:ext>
            </a:extLst>
          </p:cNvPr>
          <p:cNvSpPr txBox="1"/>
          <p:nvPr/>
        </p:nvSpPr>
        <p:spPr>
          <a:xfrm>
            <a:off x="971070" y="6210857"/>
            <a:ext cx="2351848" cy="9393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  <a:t>40% </a:t>
            </a:r>
            <a:b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  <a:t>от начисленных </a:t>
            </a:r>
            <a:b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  <a:t>за год процентов</a:t>
            </a:r>
          </a:p>
        </p:txBody>
      </p:sp>
      <p:sp>
        <p:nvSpPr>
          <p:cNvPr id="40" name="object 35">
            <a:extLst>
              <a:ext uri="{FF2B5EF4-FFF2-40B4-BE49-F238E27FC236}">
                <a16:creationId xmlns:a16="http://schemas.microsoft.com/office/drawing/2014/main" id="{BBCF0F18-5DC1-2286-DFF0-8DCA81BAACF1}"/>
              </a:ext>
            </a:extLst>
          </p:cNvPr>
          <p:cNvSpPr txBox="1"/>
          <p:nvPr/>
        </p:nvSpPr>
        <p:spPr>
          <a:xfrm>
            <a:off x="4664246" y="6169625"/>
            <a:ext cx="3049832" cy="9393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  <a:t>60% </a:t>
            </a:r>
            <a:b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  <a:t>от начисленных </a:t>
            </a:r>
            <a:b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  <a:t>за год процентов</a:t>
            </a:r>
          </a:p>
        </p:txBody>
      </p:sp>
      <p:sp>
        <p:nvSpPr>
          <p:cNvPr id="41" name="object 35">
            <a:extLst>
              <a:ext uri="{FF2B5EF4-FFF2-40B4-BE49-F238E27FC236}">
                <a16:creationId xmlns:a16="http://schemas.microsoft.com/office/drawing/2014/main" id="{732F0492-E125-A52D-9B25-4CFD98558D0F}"/>
              </a:ext>
            </a:extLst>
          </p:cNvPr>
          <p:cNvSpPr txBox="1"/>
          <p:nvPr/>
        </p:nvSpPr>
        <p:spPr>
          <a:xfrm>
            <a:off x="8268131" y="6169624"/>
            <a:ext cx="2844985" cy="9393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  <a:t>100% </a:t>
            </a:r>
            <a:b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  <a:t>от начисленных </a:t>
            </a:r>
            <a:b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  <a:t>за год процентов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2B8A3F9-34D4-2579-AAE5-43818B662912}"/>
              </a:ext>
            </a:extLst>
          </p:cNvPr>
          <p:cNvGrpSpPr/>
          <p:nvPr/>
        </p:nvGrpSpPr>
        <p:grpSpPr>
          <a:xfrm>
            <a:off x="971070" y="5217632"/>
            <a:ext cx="17309607" cy="698938"/>
            <a:chOff x="397392" y="2969522"/>
            <a:chExt cx="6360490" cy="256828"/>
          </a:xfrm>
        </p:grpSpPr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4DCEC7EC-ECD8-94B8-D3B5-C2F020305229}"/>
                </a:ext>
              </a:extLst>
            </p:cNvPr>
            <p:cNvCxnSpPr>
              <a:cxnSpLocks/>
              <a:endCxn id="51" idx="6"/>
            </p:cNvCxnSpPr>
            <p:nvPr/>
          </p:nvCxnSpPr>
          <p:spPr>
            <a:xfrm>
              <a:off x="430203" y="3189746"/>
              <a:ext cx="4672362" cy="0"/>
            </a:xfrm>
            <a:prstGeom prst="line">
              <a:avLst/>
            </a:prstGeom>
            <a:ln w="25400">
              <a:solidFill>
                <a:srgbClr val="D54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83F88350-8E4A-0A53-8245-D4F0FB2B1671}"/>
                </a:ext>
              </a:extLst>
            </p:cNvPr>
            <p:cNvCxnSpPr>
              <a:cxnSpLocks/>
              <a:stCxn id="51" idx="6"/>
              <a:endCxn id="46" idx="6"/>
            </p:cNvCxnSpPr>
            <p:nvPr/>
          </p:nvCxnSpPr>
          <p:spPr>
            <a:xfrm>
              <a:off x="5102565" y="3189746"/>
              <a:ext cx="1655317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B3BE3CEA-6DBF-DD0C-A6AE-A4A58FCFA3B0}"/>
                </a:ext>
              </a:extLst>
            </p:cNvPr>
            <p:cNvSpPr/>
            <p:nvPr/>
          </p:nvSpPr>
          <p:spPr>
            <a:xfrm>
              <a:off x="397392" y="3156935"/>
              <a:ext cx="65622" cy="65622"/>
            </a:xfrm>
            <a:prstGeom prst="ellipse">
              <a:avLst/>
            </a:prstGeom>
            <a:solidFill>
              <a:srgbClr val="D54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8B7F288F-2337-978F-68D9-A97BC22B7F73}"/>
                </a:ext>
              </a:extLst>
            </p:cNvPr>
            <p:cNvSpPr/>
            <p:nvPr/>
          </p:nvSpPr>
          <p:spPr>
            <a:xfrm>
              <a:off x="6692260" y="3156935"/>
              <a:ext cx="65622" cy="656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object 35">
              <a:extLst>
                <a:ext uri="{FF2B5EF4-FFF2-40B4-BE49-F238E27FC236}">
                  <a16:creationId xmlns:a16="http://schemas.microsoft.com/office/drawing/2014/main" id="{CC0754E0-FF88-818C-F188-4004E29B68B7}"/>
                </a:ext>
              </a:extLst>
            </p:cNvPr>
            <p:cNvSpPr txBox="1"/>
            <p:nvPr/>
          </p:nvSpPr>
          <p:spPr>
            <a:xfrm>
              <a:off x="404172" y="2969522"/>
              <a:ext cx="454337" cy="13814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marR="5080" lvl="0">
                <a:lnSpc>
                  <a:spcPct val="100800"/>
                </a:lnSpc>
                <a:spcBef>
                  <a:spcPts val="95"/>
                </a:spcBef>
                <a:defRPr/>
              </a:pPr>
              <a:r>
                <a:rPr lang="ru-RU" sz="2400" dirty="0">
                  <a:solidFill>
                    <a:srgbClr val="333F48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1 год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endParaRPr>
            </a:p>
          </p:txBody>
        </p:sp>
        <p:sp>
          <p:nvSpPr>
            <p:cNvPr id="48" name="object 35">
              <a:extLst>
                <a:ext uri="{FF2B5EF4-FFF2-40B4-BE49-F238E27FC236}">
                  <a16:creationId xmlns:a16="http://schemas.microsoft.com/office/drawing/2014/main" id="{8B4D6BD5-EF72-B19A-8435-4EBAC47BC37D}"/>
                </a:ext>
              </a:extLst>
            </p:cNvPr>
            <p:cNvSpPr txBox="1"/>
            <p:nvPr/>
          </p:nvSpPr>
          <p:spPr>
            <a:xfrm>
              <a:off x="1756718" y="2973437"/>
              <a:ext cx="454337" cy="13814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marR="5080" lvl="0">
                <a:lnSpc>
                  <a:spcPct val="100800"/>
                </a:lnSpc>
                <a:spcBef>
                  <a:spcPts val="95"/>
                </a:spcBef>
                <a:defRPr/>
              </a:pPr>
              <a:r>
                <a:rPr lang="ru-RU" sz="2400" dirty="0">
                  <a:solidFill>
                    <a:srgbClr val="333F48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2 год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endParaRPr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1A82D8F-ADD4-80FE-5EBF-4C53EF0C9C4E}"/>
                </a:ext>
              </a:extLst>
            </p:cNvPr>
            <p:cNvSpPr/>
            <p:nvPr/>
          </p:nvSpPr>
          <p:spPr>
            <a:xfrm>
              <a:off x="1721655" y="3160728"/>
              <a:ext cx="65622" cy="65622"/>
            </a:xfrm>
            <a:prstGeom prst="ellipse">
              <a:avLst/>
            </a:prstGeom>
            <a:solidFill>
              <a:srgbClr val="D54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3F4D03AC-D89B-42CE-63D5-6BF70F8EDE16}"/>
                </a:ext>
              </a:extLst>
            </p:cNvPr>
            <p:cNvSpPr/>
            <p:nvPr/>
          </p:nvSpPr>
          <p:spPr>
            <a:xfrm>
              <a:off x="3045918" y="3156935"/>
              <a:ext cx="65622" cy="65622"/>
            </a:xfrm>
            <a:prstGeom prst="ellipse">
              <a:avLst/>
            </a:prstGeom>
            <a:solidFill>
              <a:srgbClr val="D54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EAD937E0-59B6-ECDD-3E84-A732A66E7428}"/>
                </a:ext>
              </a:extLst>
            </p:cNvPr>
            <p:cNvSpPr/>
            <p:nvPr/>
          </p:nvSpPr>
          <p:spPr>
            <a:xfrm>
              <a:off x="5036943" y="3156935"/>
              <a:ext cx="65622" cy="65622"/>
            </a:xfrm>
            <a:prstGeom prst="ellipse">
              <a:avLst/>
            </a:prstGeom>
            <a:solidFill>
              <a:srgbClr val="D54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object 35">
              <a:extLst>
                <a:ext uri="{FF2B5EF4-FFF2-40B4-BE49-F238E27FC236}">
                  <a16:creationId xmlns:a16="http://schemas.microsoft.com/office/drawing/2014/main" id="{C303B0FF-DE3F-0EC8-180C-F58B4A0D8CDC}"/>
                </a:ext>
              </a:extLst>
            </p:cNvPr>
            <p:cNvSpPr txBox="1"/>
            <p:nvPr/>
          </p:nvSpPr>
          <p:spPr>
            <a:xfrm>
              <a:off x="3070215" y="2971327"/>
              <a:ext cx="3198448" cy="13814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marR="5080" lvl="0">
                <a:lnSpc>
                  <a:spcPct val="100800"/>
                </a:lnSpc>
                <a:spcBef>
                  <a:spcPts val="95"/>
                </a:spcBef>
                <a:defRPr/>
              </a:pPr>
              <a:r>
                <a:rPr lang="ru-RU" sz="2400" dirty="0">
                  <a:solidFill>
                    <a:srgbClr val="333F48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До конца обучения + 9 месяцев</a:t>
              </a:r>
            </a:p>
          </p:txBody>
        </p:sp>
        <p:sp>
          <p:nvSpPr>
            <p:cNvPr id="53" name="object 35">
              <a:extLst>
                <a:ext uri="{FF2B5EF4-FFF2-40B4-BE49-F238E27FC236}">
                  <a16:creationId xmlns:a16="http://schemas.microsoft.com/office/drawing/2014/main" id="{ADF9E5C3-3E93-695A-D9CE-D82DFF65E522}"/>
                </a:ext>
              </a:extLst>
            </p:cNvPr>
            <p:cNvSpPr txBox="1"/>
            <p:nvPr/>
          </p:nvSpPr>
          <p:spPr>
            <a:xfrm>
              <a:off x="5102565" y="2970280"/>
              <a:ext cx="1655317" cy="13814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marR="5080" lvl="0">
                <a:lnSpc>
                  <a:spcPct val="100800"/>
                </a:lnSpc>
                <a:spcBef>
                  <a:spcPts val="95"/>
                </a:spcBef>
                <a:defRPr/>
              </a:pPr>
              <a:r>
                <a:rPr lang="ru-RU" sz="2400" dirty="0">
                  <a:solidFill>
                    <a:srgbClr val="333F48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После обучения до 15 лет</a:t>
              </a:r>
            </a:p>
          </p:txBody>
        </p:sp>
      </p:grpSp>
      <p:sp>
        <p:nvSpPr>
          <p:cNvPr id="54" name="object 35">
            <a:extLst>
              <a:ext uri="{FF2B5EF4-FFF2-40B4-BE49-F238E27FC236}">
                <a16:creationId xmlns:a16="http://schemas.microsoft.com/office/drawing/2014/main" id="{F30D35D7-5DC5-CBFE-D01F-2F70D43F0EFE}"/>
              </a:ext>
            </a:extLst>
          </p:cNvPr>
          <p:cNvSpPr txBox="1"/>
          <p:nvPr/>
        </p:nvSpPr>
        <p:spPr>
          <a:xfrm>
            <a:off x="13686560" y="6169624"/>
            <a:ext cx="5304726" cy="9393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58800">
              <a:spcBef>
                <a:spcPts val="600"/>
              </a:spcBef>
            </a:pPr>
            <a: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  <a:t>Выплачивать основной долг </a:t>
            </a:r>
            <a:b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sz="2000" dirty="0">
                <a:latin typeface="SB Sans Text" panose="020B0503040504020204" pitchFamily="34" charset="-52"/>
                <a:cs typeface="SB Sans Text" panose="020B0503040504020204" pitchFamily="34" charset="-52"/>
              </a:rPr>
              <a:t>по кредиту можно в течение 15 лет после окончания льготного периода </a:t>
            </a:r>
          </a:p>
        </p:txBody>
      </p:sp>
      <p:sp>
        <p:nvSpPr>
          <p:cNvPr id="55" name="object 35">
            <a:extLst>
              <a:ext uri="{FF2B5EF4-FFF2-40B4-BE49-F238E27FC236}">
                <a16:creationId xmlns:a16="http://schemas.microsoft.com/office/drawing/2014/main" id="{3A5CC983-11CE-31C9-0C4F-7183D0FBAF34}"/>
              </a:ext>
            </a:extLst>
          </p:cNvPr>
          <p:cNvSpPr txBox="1"/>
          <p:nvPr/>
        </p:nvSpPr>
        <p:spPr>
          <a:xfrm>
            <a:off x="989521" y="8155699"/>
            <a:ext cx="8756407" cy="161371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Например, обучение стоит </a:t>
            </a:r>
            <a:r>
              <a:rPr lang="en-US" sz="3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648000</a:t>
            </a:r>
            <a:r>
              <a:rPr lang="ru-RU" sz="3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 ₽/год, срок обучения 4 года.</a:t>
            </a:r>
          </a:p>
          <a:p>
            <a:pPr>
              <a:lnSpc>
                <a:spcPct val="115000"/>
              </a:lnSpc>
            </a:pPr>
            <a:r>
              <a:rPr lang="ru-RU" sz="2800" dirty="0">
                <a:latin typeface="SB Sans Text" panose="020B0503040504020204" pitchFamily="34" charset="-52"/>
                <a:cs typeface="SB Sans Text" panose="020B0503040504020204" pitchFamily="34" charset="-52"/>
              </a:rPr>
              <a:t>Ежемесячный платёж составит: </a:t>
            </a:r>
          </a:p>
        </p:txBody>
      </p:sp>
      <p:sp>
        <p:nvSpPr>
          <p:cNvPr id="56" name="object 35">
            <a:extLst>
              <a:ext uri="{FF2B5EF4-FFF2-40B4-BE49-F238E27FC236}">
                <a16:creationId xmlns:a16="http://schemas.microsoft.com/office/drawing/2014/main" id="{25974F1E-C0F4-CB2D-520A-27F9E0485A6A}"/>
              </a:ext>
            </a:extLst>
          </p:cNvPr>
          <p:cNvSpPr txBox="1"/>
          <p:nvPr/>
        </p:nvSpPr>
        <p:spPr>
          <a:xfrm>
            <a:off x="1081640" y="11300489"/>
            <a:ext cx="1545097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259</a:t>
            </a:r>
            <a:r>
              <a:rPr lang="ru-RU" sz="2000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 ₽/мес.</a:t>
            </a:r>
          </a:p>
        </p:txBody>
      </p:sp>
      <p:sp>
        <p:nvSpPr>
          <p:cNvPr id="57" name="object 35">
            <a:extLst>
              <a:ext uri="{FF2B5EF4-FFF2-40B4-BE49-F238E27FC236}">
                <a16:creationId xmlns:a16="http://schemas.microsoft.com/office/drawing/2014/main" id="{37F76C3C-C82F-41EC-B427-89F4DAE7D062}"/>
              </a:ext>
            </a:extLst>
          </p:cNvPr>
          <p:cNvSpPr txBox="1"/>
          <p:nvPr/>
        </p:nvSpPr>
        <p:spPr>
          <a:xfrm>
            <a:off x="4693052" y="11300489"/>
            <a:ext cx="136403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389</a:t>
            </a:r>
            <a:r>
              <a:rPr lang="ru-RU" sz="2000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 ₽/мес.</a:t>
            </a:r>
          </a:p>
        </p:txBody>
      </p:sp>
      <p:sp>
        <p:nvSpPr>
          <p:cNvPr id="58" name="object 35">
            <a:extLst>
              <a:ext uri="{FF2B5EF4-FFF2-40B4-BE49-F238E27FC236}">
                <a16:creationId xmlns:a16="http://schemas.microsoft.com/office/drawing/2014/main" id="{AC70F664-585A-DD54-CD35-DC77ADB4119A}"/>
              </a:ext>
            </a:extLst>
          </p:cNvPr>
          <p:cNvSpPr txBox="1"/>
          <p:nvPr/>
        </p:nvSpPr>
        <p:spPr>
          <a:xfrm>
            <a:off x="8270547" y="11300489"/>
            <a:ext cx="141470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648</a:t>
            </a:r>
            <a:r>
              <a:rPr lang="ru-RU" sz="2000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 ₽/мес.</a:t>
            </a:r>
          </a:p>
        </p:txBody>
      </p:sp>
      <p:sp>
        <p:nvSpPr>
          <p:cNvPr id="59" name="object 35">
            <a:extLst>
              <a:ext uri="{FF2B5EF4-FFF2-40B4-BE49-F238E27FC236}">
                <a16:creationId xmlns:a16="http://schemas.microsoft.com/office/drawing/2014/main" id="{4176D548-6AD7-61B4-01FE-9A903FCB19AC}"/>
              </a:ext>
            </a:extLst>
          </p:cNvPr>
          <p:cNvSpPr txBox="1"/>
          <p:nvPr/>
        </p:nvSpPr>
        <p:spPr>
          <a:xfrm>
            <a:off x="13707837" y="11300489"/>
            <a:ext cx="2438934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4 540</a:t>
            </a:r>
            <a:r>
              <a:rPr lang="ru-RU" sz="2000" dirty="0">
                <a:solidFill>
                  <a:srgbClr val="333F48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 ₽/мес.</a:t>
            </a: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927321EF-81AB-4EBF-BEDC-E33EBEFE0194}"/>
              </a:ext>
            </a:extLst>
          </p:cNvPr>
          <p:cNvGrpSpPr/>
          <p:nvPr/>
        </p:nvGrpSpPr>
        <p:grpSpPr>
          <a:xfrm>
            <a:off x="992348" y="10257966"/>
            <a:ext cx="17306339" cy="698938"/>
            <a:chOff x="397392" y="2969522"/>
            <a:chExt cx="6359289" cy="256828"/>
          </a:xfrm>
        </p:grpSpPr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64655EAA-1F3A-D204-A1DF-0C227CB43DB0}"/>
                </a:ext>
              </a:extLst>
            </p:cNvPr>
            <p:cNvCxnSpPr>
              <a:cxnSpLocks/>
              <a:endCxn id="97" idx="6"/>
            </p:cNvCxnSpPr>
            <p:nvPr/>
          </p:nvCxnSpPr>
          <p:spPr>
            <a:xfrm>
              <a:off x="430203" y="3189746"/>
              <a:ext cx="4672362" cy="0"/>
            </a:xfrm>
            <a:prstGeom prst="line">
              <a:avLst/>
            </a:prstGeom>
            <a:ln w="25400">
              <a:solidFill>
                <a:srgbClr val="D54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id="{58E64C17-761D-B97E-7196-9F4FD1D515B7}"/>
                </a:ext>
              </a:extLst>
            </p:cNvPr>
            <p:cNvCxnSpPr>
              <a:cxnSpLocks/>
              <a:stCxn id="97" idx="6"/>
              <a:endCxn id="92" idx="6"/>
            </p:cNvCxnSpPr>
            <p:nvPr/>
          </p:nvCxnSpPr>
          <p:spPr>
            <a:xfrm>
              <a:off x="5102565" y="3189746"/>
              <a:ext cx="1654116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5BC03DF6-5C49-6EEC-FB29-16AA700FCD08}"/>
                </a:ext>
              </a:extLst>
            </p:cNvPr>
            <p:cNvSpPr/>
            <p:nvPr/>
          </p:nvSpPr>
          <p:spPr>
            <a:xfrm>
              <a:off x="397392" y="3156935"/>
              <a:ext cx="65622" cy="65622"/>
            </a:xfrm>
            <a:prstGeom prst="ellipse">
              <a:avLst/>
            </a:prstGeom>
            <a:solidFill>
              <a:srgbClr val="D54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CFD68B17-FC94-80B2-E975-985909C169C9}"/>
                </a:ext>
              </a:extLst>
            </p:cNvPr>
            <p:cNvSpPr/>
            <p:nvPr/>
          </p:nvSpPr>
          <p:spPr>
            <a:xfrm>
              <a:off x="6691059" y="3156935"/>
              <a:ext cx="65622" cy="656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object 35">
              <a:extLst>
                <a:ext uri="{FF2B5EF4-FFF2-40B4-BE49-F238E27FC236}">
                  <a16:creationId xmlns:a16="http://schemas.microsoft.com/office/drawing/2014/main" id="{88116092-0D2A-33C4-866E-2FFFD0C4C8D7}"/>
                </a:ext>
              </a:extLst>
            </p:cNvPr>
            <p:cNvSpPr txBox="1"/>
            <p:nvPr/>
          </p:nvSpPr>
          <p:spPr>
            <a:xfrm>
              <a:off x="404172" y="2969522"/>
              <a:ext cx="454337" cy="13814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marR="5080" lvl="0">
                <a:lnSpc>
                  <a:spcPct val="100800"/>
                </a:lnSpc>
                <a:spcBef>
                  <a:spcPts val="95"/>
                </a:spcBef>
                <a:defRPr/>
              </a:pPr>
              <a:r>
                <a:rPr lang="ru-RU" sz="2400" dirty="0">
                  <a:solidFill>
                    <a:srgbClr val="333F48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1 год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endParaRPr>
            </a:p>
          </p:txBody>
        </p:sp>
        <p:sp>
          <p:nvSpPr>
            <p:cNvPr id="94" name="object 35">
              <a:extLst>
                <a:ext uri="{FF2B5EF4-FFF2-40B4-BE49-F238E27FC236}">
                  <a16:creationId xmlns:a16="http://schemas.microsoft.com/office/drawing/2014/main" id="{58F1F447-DC35-B6D4-2E3A-6B4BF83DD688}"/>
                </a:ext>
              </a:extLst>
            </p:cNvPr>
            <p:cNvSpPr txBox="1"/>
            <p:nvPr/>
          </p:nvSpPr>
          <p:spPr>
            <a:xfrm>
              <a:off x="1756718" y="2973437"/>
              <a:ext cx="454337" cy="13814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marR="5080" lvl="0">
                <a:lnSpc>
                  <a:spcPct val="100800"/>
                </a:lnSpc>
                <a:spcBef>
                  <a:spcPts val="95"/>
                </a:spcBef>
                <a:defRPr/>
              </a:pPr>
              <a:r>
                <a:rPr lang="ru-RU" sz="2400" dirty="0">
                  <a:solidFill>
                    <a:srgbClr val="333F48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2 год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endParaRPr>
            </a:p>
          </p:txBody>
        </p:sp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73011130-EDD3-B317-6631-A15C8314A098}"/>
                </a:ext>
              </a:extLst>
            </p:cNvPr>
            <p:cNvSpPr/>
            <p:nvPr/>
          </p:nvSpPr>
          <p:spPr>
            <a:xfrm>
              <a:off x="1721655" y="3160728"/>
              <a:ext cx="65622" cy="65622"/>
            </a:xfrm>
            <a:prstGeom prst="ellipse">
              <a:avLst/>
            </a:prstGeom>
            <a:solidFill>
              <a:srgbClr val="D54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EDC25FFA-8F42-26C7-2168-998D10EA2396}"/>
                </a:ext>
              </a:extLst>
            </p:cNvPr>
            <p:cNvSpPr/>
            <p:nvPr/>
          </p:nvSpPr>
          <p:spPr>
            <a:xfrm>
              <a:off x="3045918" y="3156935"/>
              <a:ext cx="65622" cy="65622"/>
            </a:xfrm>
            <a:prstGeom prst="ellipse">
              <a:avLst/>
            </a:prstGeom>
            <a:solidFill>
              <a:srgbClr val="D54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C4C4CAE4-8F83-69E0-2ECD-9988D0D7F9C5}"/>
                </a:ext>
              </a:extLst>
            </p:cNvPr>
            <p:cNvSpPr/>
            <p:nvPr/>
          </p:nvSpPr>
          <p:spPr>
            <a:xfrm>
              <a:off x="5036943" y="3156935"/>
              <a:ext cx="65622" cy="65622"/>
            </a:xfrm>
            <a:prstGeom prst="ellipse">
              <a:avLst/>
            </a:prstGeom>
            <a:solidFill>
              <a:srgbClr val="D54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object 35">
              <a:extLst>
                <a:ext uri="{FF2B5EF4-FFF2-40B4-BE49-F238E27FC236}">
                  <a16:creationId xmlns:a16="http://schemas.microsoft.com/office/drawing/2014/main" id="{CA79E570-F163-34B3-53BC-F43B20B23DE8}"/>
                </a:ext>
              </a:extLst>
            </p:cNvPr>
            <p:cNvSpPr txBox="1"/>
            <p:nvPr/>
          </p:nvSpPr>
          <p:spPr>
            <a:xfrm>
              <a:off x="3070215" y="2971327"/>
              <a:ext cx="1999539" cy="13814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marR="5080" lvl="0">
                <a:lnSpc>
                  <a:spcPct val="100800"/>
                </a:lnSpc>
                <a:spcBef>
                  <a:spcPts val="95"/>
                </a:spcBef>
                <a:defRPr/>
              </a:pPr>
              <a:r>
                <a:rPr lang="ru-RU" sz="2400" dirty="0">
                  <a:solidFill>
                    <a:srgbClr val="333F48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До конца обучения + 9 месяцев</a:t>
              </a:r>
            </a:p>
          </p:txBody>
        </p:sp>
        <p:sp>
          <p:nvSpPr>
            <p:cNvPr id="99" name="object 35">
              <a:extLst>
                <a:ext uri="{FF2B5EF4-FFF2-40B4-BE49-F238E27FC236}">
                  <a16:creationId xmlns:a16="http://schemas.microsoft.com/office/drawing/2014/main" id="{BDA0D474-76F5-47E3-5CB3-D9371F0540CD}"/>
                </a:ext>
              </a:extLst>
            </p:cNvPr>
            <p:cNvSpPr txBox="1"/>
            <p:nvPr/>
          </p:nvSpPr>
          <p:spPr>
            <a:xfrm>
              <a:off x="5102565" y="2970280"/>
              <a:ext cx="1526699" cy="13814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marR="5080" lvl="0">
                <a:lnSpc>
                  <a:spcPct val="100800"/>
                </a:lnSpc>
                <a:spcBef>
                  <a:spcPts val="95"/>
                </a:spcBef>
                <a:defRPr/>
              </a:pPr>
              <a:r>
                <a:rPr lang="ru-RU" sz="2400" dirty="0">
                  <a:solidFill>
                    <a:srgbClr val="333F48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После обучения до 15 лет</a:t>
              </a:r>
            </a:p>
          </p:txBody>
        </p:sp>
      </p:grp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BECFB23A-5C4D-4532-90C3-CFDDF39F7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9186" y="7556734"/>
            <a:ext cx="4788878" cy="478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9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5" descr=" ">
            <a:extLst>
              <a:ext uri="{FF2B5EF4-FFF2-40B4-BE49-F238E27FC236}">
                <a16:creationId xmlns:a16="http://schemas.microsoft.com/office/drawing/2014/main" id="{646D85EE-E5CC-7F5A-E2D7-8826B5344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6490" y="7435752"/>
            <a:ext cx="10030697" cy="4577747"/>
          </a:xfrm>
          <a:prstGeom prst="rect">
            <a:avLst/>
          </a:prstGeom>
        </p:spPr>
      </p:pic>
      <p:sp>
        <p:nvSpPr>
          <p:cNvPr id="114" name="Text 0">
            <a:extLst>
              <a:ext uri="{FF2B5EF4-FFF2-40B4-BE49-F238E27FC236}">
                <a16:creationId xmlns:a16="http://schemas.microsoft.com/office/drawing/2014/main" id="{A3DBDF7C-47E0-112E-0132-281F9F3571DB}"/>
              </a:ext>
            </a:extLst>
          </p:cNvPr>
          <p:cNvSpPr/>
          <p:nvPr/>
        </p:nvSpPr>
        <p:spPr>
          <a:xfrm>
            <a:off x="952619" y="2324100"/>
            <a:ext cx="14674567" cy="1579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82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Чтобы получить кредит</a:t>
            </a:r>
            <a:endParaRPr lang="en-US" sz="8200" dirty="0"/>
          </a:p>
        </p:txBody>
      </p:sp>
      <p:pic>
        <p:nvPicPr>
          <p:cNvPr id="115" name="Image 5" descr=" ">
            <a:extLst>
              <a:ext uri="{FF2B5EF4-FFF2-40B4-BE49-F238E27FC236}">
                <a16:creationId xmlns:a16="http://schemas.microsoft.com/office/drawing/2014/main" id="{54814069-4937-CB6B-3ED3-ADDF3E24C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111" y="1041400"/>
            <a:ext cx="4445556" cy="736600"/>
          </a:xfrm>
          <a:prstGeom prst="rect">
            <a:avLst/>
          </a:prstGeom>
        </p:spPr>
      </p:pic>
      <p:pic>
        <p:nvPicPr>
          <p:cNvPr id="117" name="Image 6" descr=" ">
            <a:extLst>
              <a:ext uri="{FF2B5EF4-FFF2-40B4-BE49-F238E27FC236}">
                <a16:creationId xmlns:a16="http://schemas.microsoft.com/office/drawing/2014/main" id="{014C4D49-0E44-1A22-CC40-65539BE35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8408" y="4527450"/>
            <a:ext cx="1036505" cy="1036376"/>
          </a:xfrm>
          <a:prstGeom prst="rect">
            <a:avLst/>
          </a:prstGeom>
        </p:spPr>
      </p:pic>
      <p:pic>
        <p:nvPicPr>
          <p:cNvPr id="118" name="Image 7" descr=" ">
            <a:extLst>
              <a:ext uri="{FF2B5EF4-FFF2-40B4-BE49-F238E27FC236}">
                <a16:creationId xmlns:a16="http://schemas.microsoft.com/office/drawing/2014/main" id="{D08321B1-3867-26B7-3442-A13633ABD5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2619" y="4449233"/>
            <a:ext cx="1036505" cy="1036376"/>
          </a:xfrm>
          <a:prstGeom prst="rect">
            <a:avLst/>
          </a:prstGeom>
        </p:spPr>
      </p:pic>
      <p:sp>
        <p:nvSpPr>
          <p:cNvPr id="119" name="Text 2">
            <a:extLst>
              <a:ext uri="{FF2B5EF4-FFF2-40B4-BE49-F238E27FC236}">
                <a16:creationId xmlns:a16="http://schemas.microsoft.com/office/drawing/2014/main" id="{9F52C321-B6A3-FF1C-5948-C20D5660D64A}"/>
              </a:ext>
            </a:extLst>
          </p:cNvPr>
          <p:cNvSpPr/>
          <p:nvPr/>
        </p:nvSpPr>
        <p:spPr>
          <a:xfrm>
            <a:off x="1206651" y="4665133"/>
            <a:ext cx="906047" cy="66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01</a:t>
            </a:r>
            <a:endParaRPr lang="en-US" sz="4000" dirty="0"/>
          </a:p>
        </p:txBody>
      </p:sp>
      <p:sp>
        <p:nvSpPr>
          <p:cNvPr id="120" name="Text 3">
            <a:extLst>
              <a:ext uri="{FF2B5EF4-FFF2-40B4-BE49-F238E27FC236}">
                <a16:creationId xmlns:a16="http://schemas.microsoft.com/office/drawing/2014/main" id="{D9D0C83E-48DF-6567-04A8-7B2F1BE8CFDA}"/>
              </a:ext>
            </a:extLst>
          </p:cNvPr>
          <p:cNvSpPr/>
          <p:nvPr/>
        </p:nvSpPr>
        <p:spPr>
          <a:xfrm>
            <a:off x="2514914" y="4550833"/>
            <a:ext cx="3708864" cy="1816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700" dirty="0">
                <a:latin typeface="SB Sans Display" panose="020B0503040504020204" pitchFamily="34" charset="0"/>
                <a:ea typeface="SB Sans Display Regular" pitchFamily="34" charset="-122"/>
                <a:cs typeface="SB Sans Display" panose="020B0503040504020204" pitchFamily="34" charset="0"/>
              </a:rPr>
              <a:t>Подпишите</a:t>
            </a:r>
            <a:endParaRPr lang="en-US" sz="27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0" indent="0" algn="l">
              <a:buNone/>
            </a:pPr>
            <a:r>
              <a:rPr lang="en-US" sz="2700" dirty="0">
                <a:latin typeface="SB Sans Display" panose="020B0503040504020204" pitchFamily="34" charset="0"/>
                <a:ea typeface="SB Sans Display Regular" pitchFamily="34" charset="-122"/>
                <a:cs typeface="SB Sans Display" panose="020B0503040504020204" pitchFamily="34" charset="0"/>
              </a:rPr>
              <a:t>договор с вузом </a:t>
            </a:r>
            <a:r>
              <a:rPr lang="en-US" sz="2700" dirty="0" err="1">
                <a:latin typeface="SB Sans Display" panose="020B0503040504020204" pitchFamily="34" charset="0"/>
                <a:ea typeface="SB Sans Display Regular" pitchFamily="34" charset="-122"/>
                <a:cs typeface="SB Sans Display" panose="020B0503040504020204" pitchFamily="34" charset="0"/>
              </a:rPr>
              <a:t>или</a:t>
            </a:r>
            <a:r>
              <a:rPr lang="en-US" sz="2700" dirty="0">
                <a:latin typeface="SB Sans Display" panose="020B0503040504020204" pitchFamily="34" charset="0"/>
                <a:ea typeface="SB Sans Display Regular" pitchFamily="34" charset="-122"/>
                <a:cs typeface="SB Sans Display" panose="020B0503040504020204" pitchFamily="34" charset="0"/>
              </a:rPr>
              <a:t> </a:t>
            </a:r>
            <a:r>
              <a:rPr lang="en-US" sz="2700" dirty="0" err="1">
                <a:latin typeface="SB Sans Display" panose="020B0503040504020204" pitchFamily="34" charset="0"/>
                <a:ea typeface="SB Sans Display Regular" pitchFamily="34" charset="-122"/>
                <a:cs typeface="SB Sans Display" panose="020B0503040504020204" pitchFamily="34" charset="0"/>
              </a:rPr>
              <a:t>колледжем</a:t>
            </a:r>
            <a:endParaRPr lang="en-US" sz="2700" dirty="0">
              <a:latin typeface="SB Sans Display" panose="020B0503040504020204" pitchFamily="34" charset="0"/>
              <a:ea typeface="SB Sans Display Regular" pitchFamily="34" charset="-122"/>
              <a:cs typeface="SB Sans Display" panose="020B0503040504020204" pitchFamily="34" charset="0"/>
            </a:endParaRPr>
          </a:p>
          <a:p>
            <a:pPr marL="0" indent="0" algn="l">
              <a:buNone/>
            </a:pPr>
            <a:r>
              <a:rPr lang="en-US" sz="2700" dirty="0" err="1">
                <a:latin typeface="SB Sans Display" panose="020B0503040504020204" pitchFamily="34" charset="0"/>
                <a:ea typeface="SB Sans Display Regular" pitchFamily="34" charset="-122"/>
                <a:cs typeface="SB Sans Display" panose="020B0503040504020204" pitchFamily="34" charset="0"/>
              </a:rPr>
              <a:t>о</a:t>
            </a:r>
            <a:r>
              <a:rPr lang="en-US" sz="2700" dirty="0">
                <a:latin typeface="SB Sans Display" panose="020B0503040504020204" pitchFamily="34" charset="0"/>
                <a:ea typeface="SB Sans Display Regular" pitchFamily="34" charset="-122"/>
                <a:cs typeface="SB Sans Display" panose="020B0503040504020204" pitchFamily="34" charset="0"/>
              </a:rPr>
              <a:t> платном обучении</a:t>
            </a:r>
            <a:endParaRPr lang="en-US" sz="27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121" name="Image 8" descr=" ">
            <a:extLst>
              <a:ext uri="{FF2B5EF4-FFF2-40B4-BE49-F238E27FC236}">
                <a16:creationId xmlns:a16="http://schemas.microsoft.com/office/drawing/2014/main" id="{331CFA7F-DFD4-928A-7E2C-65B95D1A49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85776" y="4527450"/>
            <a:ext cx="1036503" cy="1036376"/>
          </a:xfrm>
          <a:prstGeom prst="rect">
            <a:avLst/>
          </a:prstGeom>
        </p:spPr>
      </p:pic>
      <p:pic>
        <p:nvPicPr>
          <p:cNvPr id="122" name="Image 9" descr=" ">
            <a:extLst>
              <a:ext uri="{FF2B5EF4-FFF2-40B4-BE49-F238E27FC236}">
                <a16:creationId xmlns:a16="http://schemas.microsoft.com/office/drawing/2014/main" id="{BAA0834B-7104-930F-9628-90E69DCDF3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99987" y="4449233"/>
            <a:ext cx="1036503" cy="1036376"/>
          </a:xfrm>
          <a:prstGeom prst="rect">
            <a:avLst/>
          </a:prstGeom>
        </p:spPr>
      </p:pic>
      <p:sp>
        <p:nvSpPr>
          <p:cNvPr id="123" name="Text 4">
            <a:extLst>
              <a:ext uri="{FF2B5EF4-FFF2-40B4-BE49-F238E27FC236}">
                <a16:creationId xmlns:a16="http://schemas.microsoft.com/office/drawing/2014/main" id="{4AA32124-0CE5-17B1-E86A-89178E29E3D8}"/>
              </a:ext>
            </a:extLst>
          </p:cNvPr>
          <p:cNvSpPr/>
          <p:nvPr/>
        </p:nvSpPr>
        <p:spPr>
          <a:xfrm>
            <a:off x="6528616" y="4665133"/>
            <a:ext cx="906047" cy="66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02</a:t>
            </a:r>
            <a:endParaRPr lang="en-US" sz="4000" dirty="0"/>
          </a:p>
        </p:txBody>
      </p:sp>
      <p:sp>
        <p:nvSpPr>
          <p:cNvPr id="124" name="Text 5">
            <a:extLst>
              <a:ext uri="{FF2B5EF4-FFF2-40B4-BE49-F238E27FC236}">
                <a16:creationId xmlns:a16="http://schemas.microsoft.com/office/drawing/2014/main" id="{DA9B14E0-C685-5FA4-8B56-E86649D93487}"/>
              </a:ext>
            </a:extLst>
          </p:cNvPr>
          <p:cNvSpPr/>
          <p:nvPr/>
        </p:nvSpPr>
        <p:spPr>
          <a:xfrm>
            <a:off x="7862283" y="4550833"/>
            <a:ext cx="4208459" cy="1807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 dirty="0"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Приходите</a:t>
            </a:r>
            <a:r>
              <a:rPr lang="en-US" sz="25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 в офис СберБанка с паспортом, договором и счётом</a:t>
            </a:r>
            <a:endParaRPr lang="en-US" sz="2500" dirty="0"/>
          </a:p>
          <a:p>
            <a:pPr marL="0" indent="0" algn="l">
              <a:buNone/>
            </a:pPr>
            <a:r>
              <a:rPr lang="en-US" sz="25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на оплату или оставьте заявку на сайте</a:t>
            </a:r>
            <a:endParaRPr lang="en-US" sz="2500" dirty="0"/>
          </a:p>
        </p:txBody>
      </p:sp>
      <p:pic>
        <p:nvPicPr>
          <p:cNvPr id="125" name="Image 10" descr=" ">
            <a:extLst>
              <a:ext uri="{FF2B5EF4-FFF2-40B4-BE49-F238E27FC236}">
                <a16:creationId xmlns:a16="http://schemas.microsoft.com/office/drawing/2014/main" id="{5046FFF0-FBD7-7479-A0F0-979AF7CE8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468224" y="4527450"/>
            <a:ext cx="1036503" cy="1036376"/>
          </a:xfrm>
          <a:prstGeom prst="rect">
            <a:avLst/>
          </a:prstGeom>
        </p:spPr>
      </p:pic>
      <p:pic>
        <p:nvPicPr>
          <p:cNvPr id="126" name="Image 11" descr=" ">
            <a:extLst>
              <a:ext uri="{FF2B5EF4-FFF2-40B4-BE49-F238E27FC236}">
                <a16:creationId xmlns:a16="http://schemas.microsoft.com/office/drawing/2014/main" id="{3930ABBA-421C-E5A0-07F3-2BC96B4CD5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282435" y="4449233"/>
            <a:ext cx="1036503" cy="1036376"/>
          </a:xfrm>
          <a:prstGeom prst="rect">
            <a:avLst/>
          </a:prstGeom>
        </p:spPr>
      </p:pic>
      <p:sp>
        <p:nvSpPr>
          <p:cNvPr id="127" name="Text 6">
            <a:extLst>
              <a:ext uri="{FF2B5EF4-FFF2-40B4-BE49-F238E27FC236}">
                <a16:creationId xmlns:a16="http://schemas.microsoft.com/office/drawing/2014/main" id="{3D3668D1-44E4-FDA5-987A-B104DB70A8C8}"/>
              </a:ext>
            </a:extLst>
          </p:cNvPr>
          <p:cNvSpPr/>
          <p:nvPr/>
        </p:nvSpPr>
        <p:spPr>
          <a:xfrm>
            <a:off x="12511064" y="4665133"/>
            <a:ext cx="906047" cy="66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03</a:t>
            </a:r>
            <a:endParaRPr lang="en-US" sz="4000" dirty="0"/>
          </a:p>
        </p:txBody>
      </p:sp>
      <p:sp>
        <p:nvSpPr>
          <p:cNvPr id="128" name="Text 7">
            <a:extLst>
              <a:ext uri="{FF2B5EF4-FFF2-40B4-BE49-F238E27FC236}">
                <a16:creationId xmlns:a16="http://schemas.microsoft.com/office/drawing/2014/main" id="{0B0804AB-7708-3249-C95C-95C6F34F1B13}"/>
              </a:ext>
            </a:extLst>
          </p:cNvPr>
          <p:cNvSpPr/>
          <p:nvPr/>
        </p:nvSpPr>
        <p:spPr>
          <a:xfrm>
            <a:off x="13844730" y="4550833"/>
            <a:ext cx="3708864" cy="1816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Подпишите кредитный договор </a:t>
            </a:r>
            <a:endParaRPr lang="en-US" sz="2700" dirty="0"/>
          </a:p>
          <a:p>
            <a:pPr marL="0" indent="0" algn="l">
              <a:buNone/>
            </a:pPr>
            <a:r>
              <a:rPr lang="en-US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с банком</a:t>
            </a:r>
            <a:endParaRPr lang="en-US" sz="2700" dirty="0"/>
          </a:p>
        </p:txBody>
      </p:sp>
      <p:pic>
        <p:nvPicPr>
          <p:cNvPr id="129" name="Image 12" descr=" ">
            <a:extLst>
              <a:ext uri="{FF2B5EF4-FFF2-40B4-BE49-F238E27FC236}">
                <a16:creationId xmlns:a16="http://schemas.microsoft.com/office/drawing/2014/main" id="{006420D3-0424-EBF4-0ACF-D112F357E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133132" y="4527450"/>
            <a:ext cx="1036503" cy="1036376"/>
          </a:xfrm>
          <a:prstGeom prst="rect">
            <a:avLst/>
          </a:prstGeom>
        </p:spPr>
      </p:pic>
      <p:pic>
        <p:nvPicPr>
          <p:cNvPr id="130" name="Image 13" descr=" ">
            <a:extLst>
              <a:ext uri="{FF2B5EF4-FFF2-40B4-BE49-F238E27FC236}">
                <a16:creationId xmlns:a16="http://schemas.microsoft.com/office/drawing/2014/main" id="{951A0746-A046-FB2A-CDCC-8731521877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947343" y="4449233"/>
            <a:ext cx="1036503" cy="1036376"/>
          </a:xfrm>
          <a:prstGeom prst="rect">
            <a:avLst/>
          </a:prstGeom>
        </p:spPr>
      </p:pic>
      <p:sp>
        <p:nvSpPr>
          <p:cNvPr id="131" name="Text 8">
            <a:extLst>
              <a:ext uri="{FF2B5EF4-FFF2-40B4-BE49-F238E27FC236}">
                <a16:creationId xmlns:a16="http://schemas.microsoft.com/office/drawing/2014/main" id="{9ACFC334-ECB6-D8B9-C281-B4657E0DA274}"/>
              </a:ext>
            </a:extLst>
          </p:cNvPr>
          <p:cNvSpPr/>
          <p:nvPr/>
        </p:nvSpPr>
        <p:spPr>
          <a:xfrm>
            <a:off x="18150568" y="4665133"/>
            <a:ext cx="906047" cy="66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04</a:t>
            </a:r>
            <a:endParaRPr lang="en-US" sz="4000" dirty="0"/>
          </a:p>
        </p:txBody>
      </p:sp>
      <p:sp>
        <p:nvSpPr>
          <p:cNvPr id="132" name="Text 9">
            <a:extLst>
              <a:ext uri="{FF2B5EF4-FFF2-40B4-BE49-F238E27FC236}">
                <a16:creationId xmlns:a16="http://schemas.microsoft.com/office/drawing/2014/main" id="{F8B2BC4C-6E8B-0F62-3E42-EFDC7D55539F}"/>
              </a:ext>
            </a:extLst>
          </p:cNvPr>
          <p:cNvSpPr/>
          <p:nvPr/>
        </p:nvSpPr>
        <p:spPr>
          <a:xfrm>
            <a:off x="19509638" y="4550833"/>
            <a:ext cx="3708864" cy="1816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Банк перечислит деньги на счёт учебного заведения</a:t>
            </a:r>
            <a:endParaRPr lang="en-US" sz="27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782394-EF46-3CC5-F74B-EBD99D700A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390251" y="7357535"/>
            <a:ext cx="11793996" cy="6633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4DE245-976D-750A-4532-AC3E1CDEACED}"/>
              </a:ext>
            </a:extLst>
          </p:cNvPr>
          <p:cNvSpPr txBox="1"/>
          <p:nvPr/>
        </p:nvSpPr>
        <p:spPr>
          <a:xfrm>
            <a:off x="7783423" y="7793505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Заёмщик</a:t>
            </a:r>
            <a:endParaRPr lang="ru-RU" b="1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7" name="object 35">
            <a:extLst>
              <a:ext uri="{FF2B5EF4-FFF2-40B4-BE49-F238E27FC236}">
                <a16:creationId xmlns:a16="http://schemas.microsoft.com/office/drawing/2014/main" id="{7AD344F4-1157-06D3-DAF7-E4ABA2804BF9}"/>
              </a:ext>
            </a:extLst>
          </p:cNvPr>
          <p:cNvSpPr txBox="1"/>
          <p:nvPr/>
        </p:nvSpPr>
        <p:spPr>
          <a:xfrm>
            <a:off x="12665639" y="8660777"/>
            <a:ext cx="4054290" cy="15549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500" dirty="0">
                <a:solidFill>
                  <a:srgbClr val="333F48"/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Кредит оформляется </a:t>
            </a:r>
            <a:br>
              <a:rPr lang="ru-RU" sz="2500" dirty="0">
                <a:solidFill>
                  <a:srgbClr val="333F48"/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</a:br>
            <a:r>
              <a:rPr lang="ru-RU" sz="2500" dirty="0">
                <a:solidFill>
                  <a:srgbClr val="333F48"/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на учащегося</a:t>
            </a:r>
            <a:br>
              <a:rPr lang="ru-RU" sz="2500" dirty="0">
                <a:solidFill>
                  <a:srgbClr val="333F48"/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</a:br>
            <a:r>
              <a:rPr lang="ru-RU" sz="2500" dirty="0">
                <a:solidFill>
                  <a:srgbClr val="979797"/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Нельзя оформить </a:t>
            </a:r>
            <a:br>
              <a:rPr lang="ru-RU" sz="2500" dirty="0">
                <a:solidFill>
                  <a:srgbClr val="979797"/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</a:br>
            <a:r>
              <a:rPr lang="ru-RU" sz="2500" dirty="0">
                <a:solidFill>
                  <a:srgbClr val="979797"/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кредит на родителей</a:t>
            </a: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8" name="object 35">
            <a:extLst>
              <a:ext uri="{FF2B5EF4-FFF2-40B4-BE49-F238E27FC236}">
                <a16:creationId xmlns:a16="http://schemas.microsoft.com/office/drawing/2014/main" id="{939642EF-58A4-5EF3-9629-D97F54F3673E}"/>
              </a:ext>
            </a:extLst>
          </p:cNvPr>
          <p:cNvSpPr txBox="1"/>
          <p:nvPr/>
        </p:nvSpPr>
        <p:spPr>
          <a:xfrm>
            <a:off x="7637306" y="8660777"/>
            <a:ext cx="4393357" cy="30476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SB Sans Text" panose="020B0503040504020204" pitchFamily="34" charset="0"/>
                <a:cs typeface="SB Sans Text" panose="020B0503040504020204" pitchFamily="34" charset="0"/>
              </a:rPr>
              <a:t>Возраст</a:t>
            </a:r>
            <a:b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SB Sans Text" panose="020B0503040504020204" pitchFamily="34" charset="0"/>
                <a:cs typeface="SB Sans Text" panose="020B0503040504020204" pitchFamily="34" charset="0"/>
              </a:rPr>
            </a:b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979797"/>
                </a:solidFill>
                <a:effectLst/>
                <a:uLnTx/>
                <a:uFillTx/>
                <a:latin typeface="SB Sans Text" panose="020B0503040504020204" pitchFamily="34" charset="0"/>
                <a:cs typeface="SB Sans Text" panose="020B0503040504020204" pitchFamily="34" charset="0"/>
              </a:rPr>
              <a:t>От 14 лет. На момент возврата кредита заёмщику  должно быть до 75 лет</a:t>
            </a:r>
          </a:p>
          <a:p>
            <a:pPr marL="29845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SB Sans Text" panose="020B0503040504020204" pitchFamily="34" charset="0"/>
                <a:cs typeface="SB Sans Text" panose="020B0503040504020204" pitchFamily="34" charset="0"/>
              </a:rPr>
              <a:t>Трудовой стаж и справка </a:t>
            </a:r>
            <a:b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SB Sans Text" panose="020B0503040504020204" pitchFamily="34" charset="0"/>
                <a:cs typeface="SB Sans Text" panose="020B0503040504020204" pitchFamily="34" charset="0"/>
              </a:rPr>
            </a:b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SB Sans Text" panose="020B0503040504020204" pitchFamily="34" charset="0"/>
                <a:cs typeface="SB Sans Text" panose="020B0503040504020204" pitchFamily="34" charset="0"/>
              </a:rPr>
              <a:t>о доходах </a:t>
            </a: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D54AE4"/>
                </a:solidFill>
                <a:effectLst/>
                <a:uLnTx/>
                <a:uFillTx/>
                <a:latin typeface="SB Sans Text" panose="020B0503040504020204" pitchFamily="34" charset="0"/>
                <a:cs typeface="SB Sans Text" panose="020B0503040504020204" pitchFamily="34" charset="0"/>
              </a:rPr>
              <a:t>не требуются</a:t>
            </a:r>
          </a:p>
          <a:p>
            <a:pPr marL="29845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9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0">
            <a:extLst>
              <a:ext uri="{FF2B5EF4-FFF2-40B4-BE49-F238E27FC236}">
                <a16:creationId xmlns:a16="http://schemas.microsoft.com/office/drawing/2014/main" id="{A3DBDF7C-47E0-112E-0132-281F9F3571DB}"/>
              </a:ext>
            </a:extLst>
          </p:cNvPr>
          <p:cNvSpPr/>
          <p:nvPr/>
        </p:nvSpPr>
        <p:spPr>
          <a:xfrm>
            <a:off x="952619" y="2324100"/>
            <a:ext cx="14674567" cy="1579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82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Что нужно для оформления</a:t>
            </a:r>
            <a:endParaRPr lang="en-US" sz="8200" dirty="0"/>
          </a:p>
        </p:txBody>
      </p:sp>
      <p:pic>
        <p:nvPicPr>
          <p:cNvPr id="47" name="Image 15" descr=" ">
            <a:extLst>
              <a:ext uri="{FF2B5EF4-FFF2-40B4-BE49-F238E27FC236}">
                <a16:creationId xmlns:a16="http://schemas.microsoft.com/office/drawing/2014/main" id="{0CC7C10E-98FE-8212-EAEC-E9470FF9B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8277" y="8437154"/>
            <a:ext cx="6237466" cy="2846616"/>
          </a:xfrm>
          <a:prstGeom prst="rect">
            <a:avLst/>
          </a:prstGeom>
        </p:spPr>
      </p:pic>
      <p:pic>
        <p:nvPicPr>
          <p:cNvPr id="46" name="Image 15" descr=" ">
            <a:extLst>
              <a:ext uri="{FF2B5EF4-FFF2-40B4-BE49-F238E27FC236}">
                <a16:creationId xmlns:a16="http://schemas.microsoft.com/office/drawing/2014/main" id="{8AA01C3D-F334-3785-82EA-F2F161EE8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4358" y="4449233"/>
            <a:ext cx="6237466" cy="2846616"/>
          </a:xfrm>
          <a:prstGeom prst="rect">
            <a:avLst/>
          </a:prstGeom>
        </p:spPr>
      </p:pic>
      <p:pic>
        <p:nvPicPr>
          <p:cNvPr id="44" name="Image 15" descr=" ">
            <a:extLst>
              <a:ext uri="{FF2B5EF4-FFF2-40B4-BE49-F238E27FC236}">
                <a16:creationId xmlns:a16="http://schemas.microsoft.com/office/drawing/2014/main" id="{EB95D9DB-5468-6625-862E-5BBDEDD28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0134" y="8437154"/>
            <a:ext cx="6237466" cy="2846616"/>
          </a:xfrm>
          <a:prstGeom prst="rect">
            <a:avLst/>
          </a:prstGeom>
        </p:spPr>
      </p:pic>
      <p:pic>
        <p:nvPicPr>
          <p:cNvPr id="115" name="Image 5" descr=" ">
            <a:extLst>
              <a:ext uri="{FF2B5EF4-FFF2-40B4-BE49-F238E27FC236}">
                <a16:creationId xmlns:a16="http://schemas.microsoft.com/office/drawing/2014/main" id="{54814069-4937-CB6B-3ED3-ADDF3E24C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111" y="1041400"/>
            <a:ext cx="4445556" cy="736600"/>
          </a:xfrm>
          <a:prstGeom prst="rect">
            <a:avLst/>
          </a:prstGeom>
        </p:spPr>
      </p:pic>
      <p:pic>
        <p:nvPicPr>
          <p:cNvPr id="14" name="Image 6" descr=" ">
            <a:extLst>
              <a:ext uri="{FF2B5EF4-FFF2-40B4-BE49-F238E27FC236}">
                <a16:creationId xmlns:a16="http://schemas.microsoft.com/office/drawing/2014/main" id="{98CEB5DE-DB6E-BF1E-3DDC-2180C97AEB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8408" y="4527450"/>
            <a:ext cx="1036505" cy="1036376"/>
          </a:xfrm>
          <a:prstGeom prst="rect">
            <a:avLst/>
          </a:prstGeom>
        </p:spPr>
      </p:pic>
      <p:pic>
        <p:nvPicPr>
          <p:cNvPr id="15" name="Image 7" descr=" ">
            <a:extLst>
              <a:ext uri="{FF2B5EF4-FFF2-40B4-BE49-F238E27FC236}">
                <a16:creationId xmlns:a16="http://schemas.microsoft.com/office/drawing/2014/main" id="{574B2DC4-A7AE-214C-9A64-D48C844204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2619" y="4449233"/>
            <a:ext cx="1036505" cy="1036376"/>
          </a:xfrm>
          <a:prstGeom prst="rect">
            <a:avLst/>
          </a:prstGeom>
        </p:spPr>
      </p:pic>
      <p:sp>
        <p:nvSpPr>
          <p:cNvPr id="16" name="Text 2">
            <a:extLst>
              <a:ext uri="{FF2B5EF4-FFF2-40B4-BE49-F238E27FC236}">
                <a16:creationId xmlns:a16="http://schemas.microsoft.com/office/drawing/2014/main" id="{2D75DBD1-57AF-87D3-924C-EBC4D5318E9A}"/>
              </a:ext>
            </a:extLst>
          </p:cNvPr>
          <p:cNvSpPr/>
          <p:nvPr/>
        </p:nvSpPr>
        <p:spPr>
          <a:xfrm>
            <a:off x="1206651" y="4665133"/>
            <a:ext cx="906047" cy="66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01</a:t>
            </a:r>
            <a:endParaRPr lang="en-US" sz="4000" dirty="0"/>
          </a:p>
        </p:txBody>
      </p:sp>
      <p:pic>
        <p:nvPicPr>
          <p:cNvPr id="21" name="Image 8" descr=" ">
            <a:extLst>
              <a:ext uri="{FF2B5EF4-FFF2-40B4-BE49-F238E27FC236}">
                <a16:creationId xmlns:a16="http://schemas.microsoft.com/office/drawing/2014/main" id="{FA46735D-8BCF-2348-02A4-190A45C26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8410" y="8614487"/>
            <a:ext cx="1036503" cy="1036376"/>
          </a:xfrm>
          <a:prstGeom prst="rect">
            <a:avLst/>
          </a:prstGeom>
        </p:spPr>
      </p:pic>
      <p:pic>
        <p:nvPicPr>
          <p:cNvPr id="22" name="Image 9" descr=" ">
            <a:extLst>
              <a:ext uri="{FF2B5EF4-FFF2-40B4-BE49-F238E27FC236}">
                <a16:creationId xmlns:a16="http://schemas.microsoft.com/office/drawing/2014/main" id="{ACF2A57E-B643-EAD0-E7DE-8EBEA08298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2621" y="8536270"/>
            <a:ext cx="1036503" cy="1036376"/>
          </a:xfrm>
          <a:prstGeom prst="rect">
            <a:avLst/>
          </a:prstGeom>
        </p:spPr>
      </p:pic>
      <p:sp>
        <p:nvSpPr>
          <p:cNvPr id="23" name="Text 4">
            <a:extLst>
              <a:ext uri="{FF2B5EF4-FFF2-40B4-BE49-F238E27FC236}">
                <a16:creationId xmlns:a16="http://schemas.microsoft.com/office/drawing/2014/main" id="{3D391B63-9AF8-1DB9-6BD7-C7FAD9895CCC}"/>
              </a:ext>
            </a:extLst>
          </p:cNvPr>
          <p:cNvSpPr/>
          <p:nvPr/>
        </p:nvSpPr>
        <p:spPr>
          <a:xfrm>
            <a:off x="1181250" y="8752170"/>
            <a:ext cx="906047" cy="66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02</a:t>
            </a:r>
            <a:endParaRPr lang="en-US" sz="4000" dirty="0"/>
          </a:p>
        </p:txBody>
      </p:sp>
      <p:pic>
        <p:nvPicPr>
          <p:cNvPr id="28" name="Image 10" descr=" ">
            <a:extLst>
              <a:ext uri="{FF2B5EF4-FFF2-40B4-BE49-F238E27FC236}">
                <a16:creationId xmlns:a16="http://schemas.microsoft.com/office/drawing/2014/main" id="{AF95612D-FCB4-FCB1-38F2-344C4AE0D7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30280" y="4527450"/>
            <a:ext cx="1036503" cy="1036376"/>
          </a:xfrm>
          <a:prstGeom prst="rect">
            <a:avLst/>
          </a:prstGeom>
        </p:spPr>
      </p:pic>
      <p:pic>
        <p:nvPicPr>
          <p:cNvPr id="29" name="Image 11" descr=" ">
            <a:extLst>
              <a:ext uri="{FF2B5EF4-FFF2-40B4-BE49-F238E27FC236}">
                <a16:creationId xmlns:a16="http://schemas.microsoft.com/office/drawing/2014/main" id="{DB3D19AE-00CD-574A-4315-A309D87276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44491" y="4449233"/>
            <a:ext cx="1036503" cy="1036376"/>
          </a:xfrm>
          <a:prstGeom prst="rect">
            <a:avLst/>
          </a:prstGeom>
        </p:spPr>
      </p:pic>
      <p:sp>
        <p:nvSpPr>
          <p:cNvPr id="30" name="Text 6">
            <a:extLst>
              <a:ext uri="{FF2B5EF4-FFF2-40B4-BE49-F238E27FC236}">
                <a16:creationId xmlns:a16="http://schemas.microsoft.com/office/drawing/2014/main" id="{7DF7796E-1862-0944-891B-D79B5EEE19C3}"/>
              </a:ext>
            </a:extLst>
          </p:cNvPr>
          <p:cNvSpPr/>
          <p:nvPr/>
        </p:nvSpPr>
        <p:spPr>
          <a:xfrm>
            <a:off x="10573120" y="4665133"/>
            <a:ext cx="906047" cy="66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03</a:t>
            </a:r>
            <a:endParaRPr lang="en-US" sz="4000" dirty="0"/>
          </a:p>
        </p:txBody>
      </p:sp>
      <p:pic>
        <p:nvPicPr>
          <p:cNvPr id="31" name="Image 12" descr=" ">
            <a:extLst>
              <a:ext uri="{FF2B5EF4-FFF2-40B4-BE49-F238E27FC236}">
                <a16:creationId xmlns:a16="http://schemas.microsoft.com/office/drawing/2014/main" id="{5A2CE093-9D77-4F9A-FC44-814397547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36056" y="8601106"/>
            <a:ext cx="1036503" cy="1036376"/>
          </a:xfrm>
          <a:prstGeom prst="rect">
            <a:avLst/>
          </a:prstGeom>
        </p:spPr>
      </p:pic>
      <p:pic>
        <p:nvPicPr>
          <p:cNvPr id="32" name="Image 13" descr=" ">
            <a:extLst>
              <a:ext uri="{FF2B5EF4-FFF2-40B4-BE49-F238E27FC236}">
                <a16:creationId xmlns:a16="http://schemas.microsoft.com/office/drawing/2014/main" id="{F6658E36-A166-E38C-590F-2EEB6C5426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50267" y="8522889"/>
            <a:ext cx="1036503" cy="1036376"/>
          </a:xfrm>
          <a:prstGeom prst="rect">
            <a:avLst/>
          </a:prstGeom>
        </p:spPr>
      </p:pic>
      <p:sp>
        <p:nvSpPr>
          <p:cNvPr id="33" name="Text 8">
            <a:extLst>
              <a:ext uri="{FF2B5EF4-FFF2-40B4-BE49-F238E27FC236}">
                <a16:creationId xmlns:a16="http://schemas.microsoft.com/office/drawing/2014/main" id="{D6D59CC4-6FA6-AF88-5AE3-3D0DAF487F91}"/>
              </a:ext>
            </a:extLst>
          </p:cNvPr>
          <p:cNvSpPr/>
          <p:nvPr/>
        </p:nvSpPr>
        <p:spPr>
          <a:xfrm>
            <a:off x="10553492" y="8738789"/>
            <a:ext cx="906047" cy="66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04</a:t>
            </a:r>
            <a:endParaRPr lang="en-US" sz="4000" dirty="0"/>
          </a:p>
        </p:txBody>
      </p:sp>
      <p:sp>
        <p:nvSpPr>
          <p:cNvPr id="38" name="Text 3">
            <a:extLst>
              <a:ext uri="{FF2B5EF4-FFF2-40B4-BE49-F238E27FC236}">
                <a16:creationId xmlns:a16="http://schemas.microsoft.com/office/drawing/2014/main" id="{59028E6A-E86E-F8F4-D89B-D19F665AED10}"/>
              </a:ext>
            </a:extLst>
          </p:cNvPr>
          <p:cNvSpPr/>
          <p:nvPr/>
        </p:nvSpPr>
        <p:spPr>
          <a:xfrm>
            <a:off x="2925399" y="8752170"/>
            <a:ext cx="5499676" cy="1579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2800" b="1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Договор на платное обучение </a:t>
            </a:r>
            <a:r>
              <a:rPr lang="ru-RU" sz="28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 учебным заведением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0A66D1-B747-08A6-64D3-140A5BD8CCFA}"/>
              </a:ext>
            </a:extLst>
          </p:cNvPr>
          <p:cNvSpPr txBox="1"/>
          <p:nvPr/>
        </p:nvSpPr>
        <p:spPr>
          <a:xfrm>
            <a:off x="12040710" y="4665133"/>
            <a:ext cx="57647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28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Квитанция или счета</a:t>
            </a:r>
            <a:br>
              <a:rPr lang="ru-RU" sz="2800" b="1" dirty="0"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28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на оплату обучения </a:t>
            </a:r>
            <a:br>
              <a:rPr lang="ru-RU" sz="2800" dirty="0"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28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с суммой платежа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7BFB5C-E756-DF2D-75DF-F8885108125E}"/>
              </a:ext>
            </a:extLst>
          </p:cNvPr>
          <p:cNvSpPr txBox="1"/>
          <p:nvPr/>
        </p:nvSpPr>
        <p:spPr>
          <a:xfrm>
            <a:off x="12046486" y="8646753"/>
            <a:ext cx="576476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28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С 14 до 18 лет дополнительно:</a:t>
            </a:r>
          </a:p>
          <a:p>
            <a:pPr marL="298450" indent="-1800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latin typeface="SB Sans Text" panose="020B0503040504020204" pitchFamily="34" charset="-52"/>
                <a:cs typeface="SB Sans Text" panose="020B0503040504020204" pitchFamily="34" charset="-52"/>
              </a:rPr>
              <a:t>Согласие от одного </a:t>
            </a:r>
            <a:br>
              <a:rPr lang="ru-RU" sz="2800" dirty="0"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sz="2800" dirty="0">
                <a:latin typeface="SB Sans Text" panose="020B0503040504020204" pitchFamily="34" charset="-52"/>
                <a:cs typeface="SB Sans Text" panose="020B0503040504020204" pitchFamily="34" charset="-52"/>
              </a:rPr>
              <a:t>из законных представителей</a:t>
            </a:r>
          </a:p>
          <a:p>
            <a:pPr marL="298450" indent="-1800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latin typeface="SB Sans Text" panose="020B0503040504020204" pitchFamily="34" charset="-52"/>
                <a:cs typeface="SB Sans Text" panose="020B0503040504020204" pitchFamily="34" charset="-52"/>
              </a:rPr>
              <a:t>Паспорт представителя</a:t>
            </a:r>
          </a:p>
          <a:p>
            <a:pPr marL="298450" indent="-1800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latin typeface="SB Sans Text" panose="020B0503040504020204" pitchFamily="34" charset="-52"/>
                <a:cs typeface="SB Sans Text" panose="020B0503040504020204" pitchFamily="34" charset="-52"/>
              </a:rPr>
              <a:t>Свидетельство о рождении</a:t>
            </a:r>
          </a:p>
        </p:txBody>
      </p:sp>
      <p:pic>
        <p:nvPicPr>
          <p:cNvPr id="48" name="Image 15" descr=" ">
            <a:extLst>
              <a:ext uri="{FF2B5EF4-FFF2-40B4-BE49-F238E27FC236}">
                <a16:creationId xmlns:a16="http://schemas.microsoft.com/office/drawing/2014/main" id="{E5B7E02A-B20C-00AD-17EE-C1D433F5A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8277" y="4527450"/>
            <a:ext cx="6237466" cy="2846616"/>
          </a:xfrm>
          <a:prstGeom prst="rect">
            <a:avLst/>
          </a:prstGeom>
        </p:spPr>
      </p:pic>
      <p:sp>
        <p:nvSpPr>
          <p:cNvPr id="37" name="Text 3">
            <a:extLst>
              <a:ext uri="{FF2B5EF4-FFF2-40B4-BE49-F238E27FC236}">
                <a16:creationId xmlns:a16="http://schemas.microsoft.com/office/drawing/2014/main" id="{81F84276-2CC7-0094-7191-54A78E3B77B3}"/>
              </a:ext>
            </a:extLst>
          </p:cNvPr>
          <p:cNvSpPr/>
          <p:nvPr/>
        </p:nvSpPr>
        <p:spPr>
          <a:xfrm>
            <a:off x="2925398" y="4665132"/>
            <a:ext cx="5499677" cy="1889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800" b="1" dirty="0"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  <a:t>Паспорт РФ</a:t>
            </a:r>
            <a:br>
              <a:rPr lang="ru-RU" sz="2700" dirty="0">
                <a:solidFill>
                  <a:srgbClr val="223944">
                    <a:alpha val="100000"/>
                  </a:srgbClr>
                </a:solidFill>
                <a:latin typeface="SB Sans Display Regular" pitchFamily="34" charset="0"/>
                <a:ea typeface="SB Sans Display Regular" pitchFamily="34" charset="-122"/>
                <a:cs typeface="SB Sans Display Regular" pitchFamily="34" charset="-120"/>
              </a:rPr>
            </a:br>
            <a:r>
              <a:rPr lang="ru-RU" sz="2800" dirty="0">
                <a:latin typeface="SB Sans Text" panose="020B0503040504020204" pitchFamily="34" charset="-52"/>
                <a:cs typeface="SB Sans Text" panose="020B0503040504020204" pitchFamily="34" charset="-52"/>
              </a:rPr>
              <a:t>Регистрация на территории  </a:t>
            </a:r>
            <a:br>
              <a:rPr lang="ru-RU" sz="2800" dirty="0"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sz="2800" dirty="0">
                <a:latin typeface="SB Sans Text" panose="020B0503040504020204" pitchFamily="34" charset="-52"/>
                <a:cs typeface="SB Sans Text" panose="020B0503040504020204" pitchFamily="34" charset="-52"/>
              </a:rPr>
              <a:t>РФ постоянная или временная </a:t>
            </a:r>
          </a:p>
          <a:p>
            <a:endParaRPr lang="en-US" sz="2700" dirty="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E607698-3669-8751-9280-92CB9DD44A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470457" y="5504028"/>
            <a:ext cx="4562918" cy="81210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5" descr=" ">
            <a:extLst>
              <a:ext uri="{FF2B5EF4-FFF2-40B4-BE49-F238E27FC236}">
                <a16:creationId xmlns:a16="http://schemas.microsoft.com/office/drawing/2014/main" id="{C529ABBA-0EE5-58A5-6816-0FBA39D32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3618" y="8065945"/>
            <a:ext cx="9611853" cy="2126953"/>
          </a:xfrm>
          <a:prstGeom prst="rect">
            <a:avLst/>
          </a:prstGeom>
        </p:spPr>
      </p:pic>
      <p:pic>
        <p:nvPicPr>
          <p:cNvPr id="18" name="Image 15" descr=" ">
            <a:extLst>
              <a:ext uri="{FF2B5EF4-FFF2-40B4-BE49-F238E27FC236}">
                <a16:creationId xmlns:a16="http://schemas.microsoft.com/office/drawing/2014/main" id="{07767D86-E7CD-6987-FED5-F0A7DAABD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3618" y="5710579"/>
            <a:ext cx="9611853" cy="2126953"/>
          </a:xfrm>
          <a:prstGeom prst="rect">
            <a:avLst/>
          </a:prstGeom>
        </p:spPr>
      </p:pic>
      <p:pic>
        <p:nvPicPr>
          <p:cNvPr id="12" name="Image 15" descr=" ">
            <a:extLst>
              <a:ext uri="{FF2B5EF4-FFF2-40B4-BE49-F238E27FC236}">
                <a16:creationId xmlns:a16="http://schemas.microsoft.com/office/drawing/2014/main" id="{CA9E07DF-241E-E6D6-54A2-955998846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3618" y="3903133"/>
            <a:ext cx="9611853" cy="1579033"/>
          </a:xfrm>
          <a:prstGeom prst="rect">
            <a:avLst/>
          </a:prstGeom>
        </p:spPr>
      </p:pic>
      <p:sp>
        <p:nvSpPr>
          <p:cNvPr id="114" name="Text 0">
            <a:extLst>
              <a:ext uri="{FF2B5EF4-FFF2-40B4-BE49-F238E27FC236}">
                <a16:creationId xmlns:a16="http://schemas.microsoft.com/office/drawing/2014/main" id="{A3DBDF7C-47E0-112E-0132-281F9F3571DB}"/>
              </a:ext>
            </a:extLst>
          </p:cNvPr>
          <p:cNvSpPr/>
          <p:nvPr/>
        </p:nvSpPr>
        <p:spPr>
          <a:xfrm>
            <a:off x="952619" y="2324100"/>
            <a:ext cx="16852852" cy="1579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8200" dirty="0">
                <a:solidFill>
                  <a:srgbClr val="223944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Не нужно бояться, что</a:t>
            </a:r>
            <a:endParaRPr lang="en-US" sz="8200" dirty="0"/>
          </a:p>
        </p:txBody>
      </p:sp>
      <p:pic>
        <p:nvPicPr>
          <p:cNvPr id="115" name="Image 5" descr=" ">
            <a:extLst>
              <a:ext uri="{FF2B5EF4-FFF2-40B4-BE49-F238E27FC236}">
                <a16:creationId xmlns:a16="http://schemas.microsoft.com/office/drawing/2014/main" id="{54814069-4937-CB6B-3ED3-ADDF3E24C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111" y="1041400"/>
            <a:ext cx="4445556" cy="736600"/>
          </a:xfrm>
          <a:prstGeom prst="rect">
            <a:avLst/>
          </a:prstGeom>
        </p:spPr>
      </p:pic>
      <p:sp>
        <p:nvSpPr>
          <p:cNvPr id="37" name="Text 3">
            <a:extLst>
              <a:ext uri="{FF2B5EF4-FFF2-40B4-BE49-F238E27FC236}">
                <a16:creationId xmlns:a16="http://schemas.microsoft.com/office/drawing/2014/main" id="{81F84276-2CC7-0094-7191-54A78E3B77B3}"/>
              </a:ext>
            </a:extLst>
          </p:cNvPr>
          <p:cNvSpPr/>
          <p:nvPr/>
        </p:nvSpPr>
        <p:spPr>
          <a:xfrm>
            <a:off x="952619" y="4131546"/>
            <a:ext cx="6579549" cy="614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/>
            <a:r>
              <a:rPr lang="ru-RU" sz="2800" b="1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</a:t>
            </a:r>
            <a:r>
              <a:rPr lang="ru-RU" sz="2800" b="1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рид</a:t>
            </a:r>
            <a:r>
              <a:rPr lang="ru-RU" sz="2800" b="1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ётся выплачивать всю жизнь</a:t>
            </a:r>
            <a:endParaRPr lang="ru-RU" sz="2800" b="1" i="0" dirty="0">
              <a:solidFill>
                <a:srgbClr val="2C3136"/>
              </a:solidFill>
              <a:effectLst/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52CC87-8BF9-4B2C-F4EC-25B9675F59DC}"/>
              </a:ext>
            </a:extLst>
          </p:cNvPr>
          <p:cNvSpPr txBox="1"/>
          <p:nvPr/>
        </p:nvSpPr>
        <p:spPr>
          <a:xfrm>
            <a:off x="8468678" y="4131546"/>
            <a:ext cx="90617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</a:t>
            </a:r>
            <a:r>
              <a:rPr lang="ru-RU" sz="2800" b="0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рок выплат — 15 лет + 9 месяцев после выпуска, </a:t>
            </a:r>
            <a:br>
              <a:rPr lang="ru-RU" sz="2800" b="0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2800" b="0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но многие гасят досрочно </a:t>
            </a:r>
            <a:r>
              <a:rPr lang="ru-RU" sz="2800" b="0" i="0" dirty="0">
                <a:solidFill>
                  <a:srgbClr val="D54AE4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без выплаты комиссии</a:t>
            </a:r>
            <a:endParaRPr lang="ru-RU" sz="28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E796F-84AD-F55C-3DD7-1D3FBCB436E0}"/>
              </a:ext>
            </a:extLst>
          </p:cNvPr>
          <p:cNvSpPr txBox="1"/>
          <p:nvPr/>
        </p:nvSpPr>
        <p:spPr>
          <a:xfrm>
            <a:off x="889111" y="5926023"/>
            <a:ext cx="63389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</a:t>
            </a:r>
            <a:r>
              <a:rPr lang="ru-RU" sz="2800" b="1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удет трудно выплачивать, пока идёт обучение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6B685-6F8D-2F96-8646-EE4CAEFCD967}"/>
              </a:ext>
            </a:extLst>
          </p:cNvPr>
          <p:cNvSpPr txBox="1"/>
          <p:nvPr/>
        </p:nvSpPr>
        <p:spPr>
          <a:xfrm>
            <a:off x="8468678" y="5926023"/>
            <a:ext cx="86988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</a:t>
            </a:r>
            <a:r>
              <a:rPr lang="ru-RU" sz="2800" b="0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ока учишься, платишь </a:t>
            </a:r>
            <a:r>
              <a:rPr lang="ru-RU" sz="2800" b="0" i="0" dirty="0">
                <a:solidFill>
                  <a:srgbClr val="D54AE4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только проценты. </a:t>
            </a:r>
            <a:br>
              <a:rPr lang="ru-RU" sz="2800" b="0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2800" b="0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При стоимости обучения в </a:t>
            </a:r>
            <a:r>
              <a:rPr lang="ru-RU" sz="2800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648</a:t>
            </a:r>
            <a:r>
              <a:rPr lang="ru-RU" sz="2800" b="0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 тыс</a:t>
            </a:r>
            <a:r>
              <a:rPr lang="ru-RU" sz="2800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.</a:t>
            </a:r>
            <a:r>
              <a:rPr lang="ru-RU" sz="2800" b="0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 руб., ежемесячный платеж в первый год — 259 </a:t>
            </a:r>
            <a:r>
              <a:rPr lang="ru-RU" sz="2800" b="0" i="0" dirty="0">
                <a:solidFill>
                  <a:srgbClr val="D54AE4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 руб.</a:t>
            </a:r>
            <a:endParaRPr lang="ru-RU" sz="2800" dirty="0">
              <a:solidFill>
                <a:srgbClr val="D54AE4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59027-3A72-224B-88D6-194B90D014E0}"/>
              </a:ext>
            </a:extLst>
          </p:cNvPr>
          <p:cNvSpPr txBox="1"/>
          <p:nvPr/>
        </p:nvSpPr>
        <p:spPr>
          <a:xfrm>
            <a:off x="952619" y="8295573"/>
            <a:ext cx="63389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</a:t>
            </a:r>
            <a:r>
              <a:rPr lang="ru-RU" sz="2800" b="1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е дадут кредит, потому что </a:t>
            </a:r>
            <a:br>
              <a:rPr lang="ru-RU" sz="2800" b="1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2800" b="1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нет</a:t>
            </a:r>
            <a:r>
              <a:rPr lang="ru-RU" sz="2800" b="1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 работы и кредитной истории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C2845-084C-E90F-C288-14B985E125EB}"/>
              </a:ext>
            </a:extLst>
          </p:cNvPr>
          <p:cNvSpPr txBox="1"/>
          <p:nvPr/>
        </p:nvSpPr>
        <p:spPr>
          <a:xfrm>
            <a:off x="8468678" y="8295573"/>
            <a:ext cx="89394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Д</a:t>
            </a:r>
            <a:r>
              <a:rPr lang="ru-RU" sz="2800" b="0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оход иметь </a:t>
            </a:r>
            <a:r>
              <a:rPr lang="ru-RU" sz="2800" b="0" i="0" dirty="0">
                <a:solidFill>
                  <a:srgbClr val="D54AE4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необязательно</a:t>
            </a:r>
            <a:r>
              <a:rPr lang="ru-RU" sz="2800" b="0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, достаточно заполнить заявление, принести договор с вузом и счёт на оплату обучения</a:t>
            </a:r>
            <a:endParaRPr lang="ru-RU" sz="28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20" name="Image 15" descr=" ">
            <a:extLst>
              <a:ext uri="{FF2B5EF4-FFF2-40B4-BE49-F238E27FC236}">
                <a16:creationId xmlns:a16="http://schemas.microsoft.com/office/drawing/2014/main" id="{9AEF5DBA-F4FF-CB9F-76CB-04159490E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3618" y="10421311"/>
            <a:ext cx="9611853" cy="21269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A4EFFA9-3DDF-7818-A13B-61FB0642E603}"/>
              </a:ext>
            </a:extLst>
          </p:cNvPr>
          <p:cNvSpPr txBox="1"/>
          <p:nvPr/>
        </p:nvSpPr>
        <p:spPr>
          <a:xfrm>
            <a:off x="8468677" y="10699402"/>
            <a:ext cx="89394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При изменении жизненных обстоятельств можно увеличить </a:t>
            </a:r>
            <a:r>
              <a:rPr lang="ru-RU" sz="2800" dirty="0">
                <a:solidFill>
                  <a:srgbClr val="D54AE4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срок льготного периода </a:t>
            </a:r>
            <a:r>
              <a:rPr lang="ru-RU" sz="2800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или увеличить кредитный лимит. При этом субсидия </a:t>
            </a:r>
            <a:r>
              <a:rPr lang="ru-RU" sz="2800" dirty="0">
                <a:solidFill>
                  <a:srgbClr val="D54AE4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сохранится</a:t>
            </a:r>
            <a:endParaRPr lang="ru-RU" sz="28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C2DFBF-F784-F85B-3DA6-F33990A962CE}"/>
              </a:ext>
            </a:extLst>
          </p:cNvPr>
          <p:cNvSpPr txBox="1"/>
          <p:nvPr/>
        </p:nvSpPr>
        <p:spPr>
          <a:xfrm>
            <a:off x="952619" y="10680483"/>
            <a:ext cx="63389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Условия нельзя пересмотреть, </a:t>
            </a:r>
            <a:br>
              <a:rPr lang="ru-RU" sz="2800" b="1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2800" b="1" i="0" dirty="0">
                <a:solidFill>
                  <a:srgbClr val="2C3136"/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rPr>
              <a:t>если изменится стоимость обучения или захочу перейти в другой ВУЗ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58421CC-DC05-DA12-A05C-84D27218A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5850" y="3310761"/>
            <a:ext cx="10166582" cy="1063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80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5ECA664-3937-AE25-657D-84D15D78CA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24385588" cy="13716893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425" y="3263900"/>
            <a:ext cx="8477931" cy="8476871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8958" y="4110173"/>
            <a:ext cx="6977046" cy="697617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3173352" y="10045700"/>
            <a:ext cx="5186482" cy="1325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Оставить</a:t>
            </a:r>
            <a:endParaRPr lang="en-US" sz="4000" dirty="0"/>
          </a:p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заявку</a:t>
            </a:r>
            <a:endParaRPr lang="en-US" sz="4000" dirty="0"/>
          </a:p>
        </p:txBody>
      </p:sp>
      <p:sp>
        <p:nvSpPr>
          <p:cNvPr id="8" name="Shape 1"/>
          <p:cNvSpPr/>
          <p:nvPr/>
        </p:nvSpPr>
        <p:spPr>
          <a:xfrm>
            <a:off x="10683841" y="9982200"/>
            <a:ext cx="1536892" cy="1289983"/>
          </a:xfrm>
          <a:prstGeom prst="rect">
            <a:avLst/>
          </a:prstGeom>
          <a:noFill/>
          <a:ln/>
          <a:effectLst>
            <a:outerShdw blurRad="520700" dist="457200" dir="5400000" algn="bl" rotWithShape="0">
              <a:srgbClr val="6F4BE4">
                <a:alpha val="17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" name="Text 2"/>
          <p:cNvSpPr/>
          <p:nvPr/>
        </p:nvSpPr>
        <p:spPr>
          <a:xfrm>
            <a:off x="13173352" y="5479526"/>
            <a:ext cx="5186482" cy="1325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Прочитать</a:t>
            </a:r>
            <a:endParaRPr lang="en-US" sz="4000" dirty="0"/>
          </a:p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подробные условия</a:t>
            </a:r>
            <a:endParaRPr lang="en-US" sz="4000" dirty="0"/>
          </a:p>
        </p:txBody>
      </p:sp>
      <p:sp>
        <p:nvSpPr>
          <p:cNvPr id="14" name="Shape 3"/>
          <p:cNvSpPr/>
          <p:nvPr/>
        </p:nvSpPr>
        <p:spPr>
          <a:xfrm>
            <a:off x="10683841" y="5321300"/>
            <a:ext cx="1511489" cy="1313926"/>
          </a:xfrm>
          <a:prstGeom prst="rect">
            <a:avLst/>
          </a:prstGeom>
          <a:noFill/>
          <a:ln/>
          <a:effectLst>
            <a:outerShdw blurRad="520700" dist="457200" dir="5400000" algn="bl" rotWithShape="0">
              <a:srgbClr val="6F4BE4">
                <a:alpha val="17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9" name="Shape 4"/>
          <p:cNvSpPr/>
          <p:nvPr/>
        </p:nvSpPr>
        <p:spPr>
          <a:xfrm>
            <a:off x="10683841" y="7607300"/>
            <a:ext cx="1587698" cy="1193800"/>
          </a:xfrm>
          <a:prstGeom prst="rect">
            <a:avLst/>
          </a:prstGeom>
          <a:noFill/>
          <a:ln/>
          <a:effectLst>
            <a:outerShdw blurRad="520700" dist="457200" dir="5400000" algn="bl" rotWithShape="0">
              <a:srgbClr val="6F4BE4">
                <a:alpha val="17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4" name="Text 5"/>
          <p:cNvSpPr/>
          <p:nvPr/>
        </p:nvSpPr>
        <p:spPr>
          <a:xfrm>
            <a:off x="13198755" y="7531100"/>
            <a:ext cx="5707247" cy="1325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Рассчитать, </a:t>
            </a:r>
            <a:endParaRPr lang="en-US" sz="4000" dirty="0"/>
          </a:p>
          <a:p>
            <a:pPr marL="0" indent="0" algn="l">
              <a:buNone/>
            </a:pPr>
            <a:r>
              <a:rPr lang="en-US" sz="40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сколько платить в месяц</a:t>
            </a:r>
            <a:endParaRPr lang="en-US" sz="4000" dirty="0"/>
          </a:p>
        </p:txBody>
      </p:sp>
      <p:sp>
        <p:nvSpPr>
          <p:cNvPr id="25" name="Text 6"/>
          <p:cNvSpPr/>
          <p:nvPr/>
        </p:nvSpPr>
        <p:spPr>
          <a:xfrm>
            <a:off x="10683841" y="3048000"/>
            <a:ext cx="4665716" cy="1579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200" dirty="0">
                <a:solidFill>
                  <a:srgbClr val="FFFFFF">
                    <a:alpha val="100000"/>
                  </a:srgbClr>
                </a:solidFill>
                <a:latin typeface="SB Sans Display Semibold" pitchFamily="34" charset="0"/>
                <a:ea typeface="SB Sans Display Semibold" pitchFamily="34" charset="-122"/>
                <a:cs typeface="SB Sans Display Semibold" pitchFamily="34" charset="-120"/>
              </a:rPr>
              <a:t>Спасибо</a:t>
            </a:r>
            <a:endParaRPr lang="en-US" sz="8200" dirty="0"/>
          </a:p>
        </p:txBody>
      </p:sp>
      <p:pic>
        <p:nvPicPr>
          <p:cNvPr id="26" name="Image 17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4425" y="849085"/>
            <a:ext cx="8891111" cy="14732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52F5751-F829-755D-E869-856373A4EE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2874" y="7543316"/>
            <a:ext cx="2628900" cy="22352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D0CA439-E901-F0B4-A5FC-53D41094EB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9802" y="5248760"/>
            <a:ext cx="2552700" cy="23495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0D9B338-37EF-D2B9-C873-CBA049F791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2874" y="9924526"/>
            <a:ext cx="2578100" cy="23368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CF5B78-8057-3126-7C2A-0BF54EED4C9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85" t="-30" r="21892" b="52346"/>
          <a:stretch/>
        </p:blipFill>
        <p:spPr>
          <a:xfrm>
            <a:off x="3784600" y="5033607"/>
            <a:ext cx="20600989" cy="8682393"/>
          </a:xfrm>
          <a:prstGeom prst="rect">
            <a:avLst/>
          </a:prstGeom>
        </p:spPr>
      </p:pic>
      <p:pic>
        <p:nvPicPr>
          <p:cNvPr id="4" name="Рисунок 3" descr="Изображение выглядит как шаблон, Орнамент, ткань, монохромный&#10;&#10;Автоматически созданное описание">
            <a:extLst>
              <a:ext uri="{FF2B5EF4-FFF2-40B4-BE49-F238E27FC236}">
                <a16:creationId xmlns:a16="http://schemas.microsoft.com/office/drawing/2014/main" id="{98A0757B-878B-0E8C-4427-506ACF7B6D3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453" t="5334" r="20817" b="3762"/>
          <a:stretch/>
        </p:blipFill>
        <p:spPr>
          <a:xfrm>
            <a:off x="1372692" y="3620278"/>
            <a:ext cx="7786133" cy="76519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5ECA664-3937-AE25-657D-84D15D78CA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3208" y="-214589"/>
            <a:ext cx="25209493" cy="1418034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10683841" y="9982200"/>
            <a:ext cx="1536892" cy="1289983"/>
          </a:xfrm>
          <a:prstGeom prst="rect">
            <a:avLst/>
          </a:prstGeom>
          <a:noFill/>
          <a:ln/>
          <a:effectLst>
            <a:outerShdw blurRad="520700" dist="457200" dir="5400000" algn="bl" rotWithShape="0">
              <a:srgbClr val="6F4BE4">
                <a:alpha val="17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4" name="Shape 3"/>
          <p:cNvSpPr/>
          <p:nvPr/>
        </p:nvSpPr>
        <p:spPr>
          <a:xfrm>
            <a:off x="10683841" y="5321300"/>
            <a:ext cx="1511489" cy="1313926"/>
          </a:xfrm>
          <a:prstGeom prst="rect">
            <a:avLst/>
          </a:prstGeom>
          <a:noFill/>
          <a:ln/>
          <a:effectLst>
            <a:outerShdw blurRad="520700" dist="457200" dir="5400000" algn="bl" rotWithShape="0">
              <a:srgbClr val="6F4BE4">
                <a:alpha val="17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9" name="Shape 4"/>
          <p:cNvSpPr/>
          <p:nvPr/>
        </p:nvSpPr>
        <p:spPr>
          <a:xfrm>
            <a:off x="10683841" y="7607300"/>
            <a:ext cx="1587698" cy="1193800"/>
          </a:xfrm>
          <a:prstGeom prst="rect">
            <a:avLst/>
          </a:prstGeom>
          <a:noFill/>
          <a:ln/>
          <a:effectLst>
            <a:outerShdw blurRad="520700" dist="457200" dir="5400000" algn="bl" rotWithShape="0">
              <a:srgbClr val="6F4BE4">
                <a:alpha val="17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4" name="Text 5"/>
          <p:cNvSpPr/>
          <p:nvPr/>
        </p:nvSpPr>
        <p:spPr>
          <a:xfrm>
            <a:off x="13198755" y="7531100"/>
            <a:ext cx="5707247" cy="1325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4000" dirty="0"/>
          </a:p>
        </p:txBody>
      </p:sp>
      <p:sp>
        <p:nvSpPr>
          <p:cNvPr id="25" name="Text 6"/>
          <p:cNvSpPr/>
          <p:nvPr/>
        </p:nvSpPr>
        <p:spPr>
          <a:xfrm>
            <a:off x="10683841" y="3048000"/>
            <a:ext cx="4665716" cy="1579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8200" dirty="0"/>
          </a:p>
        </p:txBody>
      </p:sp>
      <p:pic>
        <p:nvPicPr>
          <p:cNvPr id="26" name="Image 17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425" y="849085"/>
            <a:ext cx="8891111" cy="1473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flipH="1">
            <a:off x="9252855" y="2667968"/>
            <a:ext cx="13541829" cy="181588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srgbClr val="2C3136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srgbClr val="2C3136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srgbClr val="2C3136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7772" y="4354286"/>
            <a:ext cx="6313714" cy="138499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2C3136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Электронная почта</a:t>
            </a:r>
          </a:p>
          <a:p>
            <a:pPr algn="ctr"/>
            <a:r>
              <a:rPr lang="ru-RU" sz="2800" b="1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07774" y="6183085"/>
            <a:ext cx="6313712" cy="142590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srgbClr val="2C3136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Контакты </a:t>
            </a:r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9394370" y="6132263"/>
            <a:ext cx="13400314" cy="14866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srgbClr val="2C3136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224436" y="2719039"/>
            <a:ext cx="6313714" cy="138499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srgbClr val="2C3136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ФИО менеджера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2C3136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</a:p>
        </p:txBody>
      </p:sp>
      <p:sp>
        <p:nvSpPr>
          <p:cNvPr id="33" name="Прямоугольник 32"/>
          <p:cNvSpPr/>
          <p:nvPr/>
        </p:nvSpPr>
        <p:spPr>
          <a:xfrm rot="10800000" flipV="1">
            <a:off x="9252855" y="4651277"/>
            <a:ext cx="13541829" cy="108960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srgbClr val="2C3136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E303B5-2ACF-5BAA-DE05-BEFEC8045B74}"/>
              </a:ext>
            </a:extLst>
          </p:cNvPr>
          <p:cNvSpPr txBox="1"/>
          <p:nvPr/>
        </p:nvSpPr>
        <p:spPr>
          <a:xfrm>
            <a:off x="9252855" y="3277571"/>
            <a:ext cx="13541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Стан Мариус </a:t>
            </a:r>
            <a:r>
              <a:rPr lang="ru-RU" sz="4800" dirty="0" err="1">
                <a:solidFill>
                  <a:schemeClr val="bg1"/>
                </a:solidFill>
              </a:rPr>
              <a:t>Аурелович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F71E9-D9C6-3AAE-B61C-E7385BCAF1D0}"/>
              </a:ext>
            </a:extLst>
          </p:cNvPr>
          <p:cNvSpPr txBox="1"/>
          <p:nvPr/>
        </p:nvSpPr>
        <p:spPr>
          <a:xfrm>
            <a:off x="8266923" y="6036164"/>
            <a:ext cx="13541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+7 995 345-80-22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</a:rPr>
              <a:t>+7 901 364-20-63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15C817-8655-487C-6487-04966E933C1C}"/>
              </a:ext>
            </a:extLst>
          </p:cNvPr>
          <p:cNvSpPr txBox="1"/>
          <p:nvPr/>
        </p:nvSpPr>
        <p:spPr>
          <a:xfrm>
            <a:off x="9252854" y="4823551"/>
            <a:ext cx="13541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mastan@sberbank.ru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00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533</Words>
  <Application>Microsoft Office PowerPoint</Application>
  <PresentationFormat>Произвольный</PresentationFormat>
  <Paragraphs>109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SB Sans Display</vt:lpstr>
      <vt:lpstr>SB Sans Display Regular</vt:lpstr>
      <vt:lpstr>SB Sans Display Semibold</vt:lpstr>
      <vt:lpstr>SB Sans Text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Мариус Стан</cp:lastModifiedBy>
  <cp:revision>22</cp:revision>
  <dcterms:created xsi:type="dcterms:W3CDTF">2024-02-29T14:00:40Z</dcterms:created>
  <dcterms:modified xsi:type="dcterms:W3CDTF">2024-05-30T07:00:58Z</dcterms:modified>
</cp:coreProperties>
</file>